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22" r:id="rId3"/>
    <p:sldId id="334" r:id="rId4"/>
    <p:sldId id="325" r:id="rId5"/>
    <p:sldId id="326" r:id="rId6"/>
    <p:sldId id="327" r:id="rId7"/>
    <p:sldId id="337" r:id="rId8"/>
    <p:sldId id="300" r:id="rId9"/>
    <p:sldId id="291" r:id="rId10"/>
    <p:sldId id="302" r:id="rId11"/>
    <p:sldId id="305" r:id="rId12"/>
    <p:sldId id="317" r:id="rId13"/>
    <p:sldId id="319" r:id="rId14"/>
    <p:sldId id="320" r:id="rId15"/>
    <p:sldId id="309" r:id="rId16"/>
    <p:sldId id="306" r:id="rId17"/>
    <p:sldId id="313" r:id="rId18"/>
    <p:sldId id="315" r:id="rId19"/>
    <p:sldId id="328" r:id="rId20"/>
    <p:sldId id="308" r:id="rId21"/>
    <p:sldId id="314" r:id="rId22"/>
    <p:sldId id="351" r:id="rId23"/>
    <p:sldId id="292" r:id="rId24"/>
    <p:sldId id="333" r:id="rId25"/>
    <p:sldId id="347" r:id="rId26"/>
    <p:sldId id="336" r:id="rId27"/>
    <p:sldId id="323" r:id="rId28"/>
    <p:sldId id="310" r:id="rId29"/>
    <p:sldId id="311" r:id="rId30"/>
    <p:sldId id="338" r:id="rId31"/>
    <p:sldId id="350" r:id="rId32"/>
    <p:sldId id="352" r:id="rId33"/>
    <p:sldId id="353" r:id="rId34"/>
    <p:sldId id="329" r:id="rId35"/>
    <p:sldId id="342" r:id="rId36"/>
    <p:sldId id="348" r:id="rId37"/>
    <p:sldId id="349" r:id="rId38"/>
    <p:sldId id="335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l sch" initials="gs" lastIdx="1" clrIdx="0">
    <p:extLst>
      <p:ext uri="{19B8F6BF-5375-455C-9EA6-DF929625EA0E}">
        <p15:presenceInfo xmlns:p15="http://schemas.microsoft.com/office/powerpoint/2012/main" userId="c357e89cba0484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DAE4EB"/>
    <a:srgbClr val="F7F7F7"/>
    <a:srgbClr val="FAA290"/>
    <a:srgbClr val="FCB6B6"/>
    <a:srgbClr val="FFB3C3"/>
    <a:srgbClr val="E9B3FF"/>
    <a:srgbClr val="4DFDF9"/>
    <a:srgbClr val="2F8AB6"/>
    <a:srgbClr val="067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E670C-9130-42E6-8311-0F9298D62808}" v="6" dt="2020-07-08T18:27:51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8" autoAdjust="0"/>
    <p:restoredTop sz="85501" autoAdjust="0"/>
  </p:normalViewPr>
  <p:slideViewPr>
    <p:cSldViewPr snapToGrid="0">
      <p:cViewPr varScale="1">
        <p:scale>
          <a:sx n="60" d="100"/>
          <a:sy n="60" d="100"/>
        </p:scale>
        <p:origin x="14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5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 sch" userId="c357e89cba0484b5" providerId="LiveId" clId="{1B4E670C-9130-42E6-8311-0F9298D62808}"/>
    <pc:docChg chg="modSld">
      <pc:chgData name="gal sch" userId="c357e89cba0484b5" providerId="LiveId" clId="{1B4E670C-9130-42E6-8311-0F9298D62808}" dt="2020-07-08T19:04:15.720" v="55" actId="20577"/>
      <pc:docMkLst>
        <pc:docMk/>
      </pc:docMkLst>
      <pc:sldChg chg="modSp">
        <pc:chgData name="gal sch" userId="c357e89cba0484b5" providerId="LiveId" clId="{1B4E670C-9130-42E6-8311-0F9298D62808}" dt="2020-07-08T16:28:49.945" v="5" actId="20577"/>
        <pc:sldMkLst>
          <pc:docMk/>
          <pc:sldMk cId="337619783" sldId="256"/>
        </pc:sldMkLst>
        <pc:spChg chg="mod">
          <ac:chgData name="gal sch" userId="c357e89cba0484b5" providerId="LiveId" clId="{1B4E670C-9130-42E6-8311-0F9298D62808}" dt="2020-07-08T16:28:49.945" v="5" actId="20577"/>
          <ac:spMkLst>
            <pc:docMk/>
            <pc:sldMk cId="337619783" sldId="256"/>
            <ac:spMk id="3" creationId="{00000000-0000-0000-0000-000000000000}"/>
          </ac:spMkLst>
        </pc:spChg>
      </pc:sldChg>
      <pc:sldChg chg="modSp">
        <pc:chgData name="gal sch" userId="c357e89cba0484b5" providerId="LiveId" clId="{1B4E670C-9130-42E6-8311-0F9298D62808}" dt="2020-07-08T18:29:52.016" v="52" actId="20577"/>
        <pc:sldMkLst>
          <pc:docMk/>
          <pc:sldMk cId="767288480" sldId="300"/>
        </pc:sldMkLst>
        <pc:spChg chg="mod">
          <ac:chgData name="gal sch" userId="c357e89cba0484b5" providerId="LiveId" clId="{1B4E670C-9130-42E6-8311-0F9298D62808}" dt="2020-07-08T18:29:52.016" v="52" actId="20577"/>
          <ac:spMkLst>
            <pc:docMk/>
            <pc:sldMk cId="767288480" sldId="300"/>
            <ac:spMk id="3" creationId="{5AC89D45-917A-4FF9-B592-DBDE07D33AD0}"/>
          </ac:spMkLst>
        </pc:spChg>
        <pc:picChg chg="mod">
          <ac:chgData name="gal sch" userId="c357e89cba0484b5" providerId="LiveId" clId="{1B4E670C-9130-42E6-8311-0F9298D62808}" dt="2020-07-08T18:27:51.033" v="51" actId="1076"/>
          <ac:picMkLst>
            <pc:docMk/>
            <pc:sldMk cId="767288480" sldId="300"/>
            <ac:picMk id="16386" creationId="{19C3FFBD-76D9-40E6-9051-8F5BBE40AFA7}"/>
          </ac:picMkLst>
        </pc:picChg>
      </pc:sldChg>
      <pc:sldChg chg="modSp">
        <pc:chgData name="gal sch" userId="c357e89cba0484b5" providerId="LiveId" clId="{1B4E670C-9130-42E6-8311-0F9298D62808}" dt="2020-07-08T19:04:15.720" v="55" actId="20577"/>
        <pc:sldMkLst>
          <pc:docMk/>
          <pc:sldMk cId="3415389421" sldId="352"/>
        </pc:sldMkLst>
        <pc:spChg chg="mod">
          <ac:chgData name="gal sch" userId="c357e89cba0484b5" providerId="LiveId" clId="{1B4E670C-9130-42E6-8311-0F9298D62808}" dt="2020-07-08T19:04:15.720" v="55" actId="20577"/>
          <ac:spMkLst>
            <pc:docMk/>
            <pc:sldMk cId="3415389421" sldId="352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7F2B0-8547-47D0-BEA1-FC7A58BB043D}" type="doc">
      <dgm:prSet loTypeId="urn:microsoft.com/office/officeart/2005/8/layout/hProcess7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DD6CFF-EFEB-428B-A66C-8D525A43D1F0}">
      <dgm:prSet phldrT="[Text]"/>
      <dgm:spPr/>
      <dgm:t>
        <a:bodyPr/>
        <a:lstStyle/>
        <a:p>
          <a:endParaRPr lang="en-US" dirty="0"/>
        </a:p>
      </dgm:t>
    </dgm:pt>
    <dgm:pt modelId="{D041A612-44AA-4490-92D5-EA7DB982ADF9}" type="parTrans" cxnId="{D82E5EC4-7B66-4D16-B4BE-D0AE30106F37}">
      <dgm:prSet/>
      <dgm:spPr/>
      <dgm:t>
        <a:bodyPr/>
        <a:lstStyle/>
        <a:p>
          <a:endParaRPr lang="en-US"/>
        </a:p>
      </dgm:t>
    </dgm:pt>
    <dgm:pt modelId="{90BED040-F8CE-4130-93AB-56A259867BB3}" type="sibTrans" cxnId="{D82E5EC4-7B66-4D16-B4BE-D0AE30106F37}">
      <dgm:prSet/>
      <dgm:spPr/>
      <dgm:t>
        <a:bodyPr/>
        <a:lstStyle/>
        <a:p>
          <a:endParaRPr lang="en-US"/>
        </a:p>
      </dgm:t>
    </dgm:pt>
    <dgm:pt modelId="{208B6F70-B3EF-4B2B-A324-1466E79FEB68}">
      <dgm:prSet phldrT="[Text]"/>
      <dgm:spPr/>
      <dgm:t>
        <a:bodyPr/>
        <a:lstStyle/>
        <a:p>
          <a:endParaRPr lang="en-US" dirty="0"/>
        </a:p>
      </dgm:t>
    </dgm:pt>
    <dgm:pt modelId="{8E4E31A7-8ED8-4F56-8321-39B62E987471}" type="parTrans" cxnId="{4852045E-CCA7-4F3A-B3A7-EE082AB31C83}">
      <dgm:prSet/>
      <dgm:spPr/>
      <dgm:t>
        <a:bodyPr/>
        <a:lstStyle/>
        <a:p>
          <a:endParaRPr lang="en-US"/>
        </a:p>
      </dgm:t>
    </dgm:pt>
    <dgm:pt modelId="{08F6291B-F2F6-4ED5-9C17-870038D38A60}" type="sibTrans" cxnId="{4852045E-CCA7-4F3A-B3A7-EE082AB31C83}">
      <dgm:prSet/>
      <dgm:spPr/>
      <dgm:t>
        <a:bodyPr/>
        <a:lstStyle/>
        <a:p>
          <a:endParaRPr lang="en-US"/>
        </a:p>
      </dgm:t>
    </dgm:pt>
    <dgm:pt modelId="{303053CE-3B77-4FEC-B5E9-E69F7D4CDF0F}">
      <dgm:prSet phldrT="[Text]"/>
      <dgm:spPr/>
      <dgm:t>
        <a:bodyPr/>
        <a:lstStyle/>
        <a:p>
          <a:endParaRPr lang="en-US" dirty="0"/>
        </a:p>
      </dgm:t>
    </dgm:pt>
    <dgm:pt modelId="{9D99465D-15B9-43C9-A8EE-21E0579185E0}" type="parTrans" cxnId="{887BCFEB-0163-4395-9E65-72D4412B8EBA}">
      <dgm:prSet/>
      <dgm:spPr/>
      <dgm:t>
        <a:bodyPr/>
        <a:lstStyle/>
        <a:p>
          <a:endParaRPr lang="en-US"/>
        </a:p>
      </dgm:t>
    </dgm:pt>
    <dgm:pt modelId="{D483FAC1-F646-4532-97E0-9BB5A2052A3F}" type="sibTrans" cxnId="{887BCFEB-0163-4395-9E65-72D4412B8EBA}">
      <dgm:prSet/>
      <dgm:spPr/>
      <dgm:t>
        <a:bodyPr/>
        <a:lstStyle/>
        <a:p>
          <a:endParaRPr lang="en-US"/>
        </a:p>
      </dgm:t>
    </dgm:pt>
    <dgm:pt modelId="{6ABDBEB4-2A40-4FA2-B8FD-7D4A24E01EF7}">
      <dgm:prSet phldrT="[Text]"/>
      <dgm:spPr/>
      <dgm:t>
        <a:bodyPr/>
        <a:lstStyle/>
        <a:p>
          <a:endParaRPr lang="en-US" dirty="0"/>
        </a:p>
      </dgm:t>
    </dgm:pt>
    <dgm:pt modelId="{1D7F8D24-4ED9-41F1-88E3-33DA7AA4E0D7}" type="parTrans" cxnId="{FBBD652B-6E9C-4E28-B24D-573A49804D0C}">
      <dgm:prSet/>
      <dgm:spPr/>
      <dgm:t>
        <a:bodyPr/>
        <a:lstStyle/>
        <a:p>
          <a:endParaRPr lang="en-US"/>
        </a:p>
      </dgm:t>
    </dgm:pt>
    <dgm:pt modelId="{934B380E-F02D-4D82-91E1-4BED52DE2EC2}" type="sibTrans" cxnId="{FBBD652B-6E9C-4E28-B24D-573A49804D0C}">
      <dgm:prSet/>
      <dgm:spPr/>
      <dgm:t>
        <a:bodyPr/>
        <a:lstStyle/>
        <a:p>
          <a:endParaRPr lang="en-US"/>
        </a:p>
      </dgm:t>
    </dgm:pt>
    <dgm:pt modelId="{AA99E9AE-2F86-4A31-810F-3A233BDC42C2}" type="pres">
      <dgm:prSet presAssocID="{7377F2B0-8547-47D0-BEA1-FC7A58BB043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0707EA-CB1F-44B1-A066-67AEA86F9764}" type="pres">
      <dgm:prSet presAssocID="{09DD6CFF-EFEB-428B-A66C-8D525A43D1F0}" presName="compositeNode" presStyleCnt="0">
        <dgm:presLayoutVars>
          <dgm:bulletEnabled val="1"/>
        </dgm:presLayoutVars>
      </dgm:prSet>
      <dgm:spPr/>
    </dgm:pt>
    <dgm:pt modelId="{8B2EDD2E-49D9-49BD-8E47-84FF8B2C089D}" type="pres">
      <dgm:prSet presAssocID="{09DD6CFF-EFEB-428B-A66C-8D525A43D1F0}" presName="bgRect" presStyleLbl="node1" presStyleIdx="0" presStyleCnt="3" custLinFactNeighborY="857"/>
      <dgm:spPr/>
      <dgm:t>
        <a:bodyPr/>
        <a:lstStyle/>
        <a:p>
          <a:endParaRPr lang="en-US"/>
        </a:p>
      </dgm:t>
    </dgm:pt>
    <dgm:pt modelId="{5BF72061-A99F-40B6-8C2E-4F3E37343B90}" type="pres">
      <dgm:prSet presAssocID="{09DD6CFF-EFEB-428B-A66C-8D525A43D1F0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1C4D-97C3-4AAB-B167-BCB78E839ECF}" type="pres">
      <dgm:prSet presAssocID="{90BED040-F8CE-4130-93AB-56A259867BB3}" presName="hSp" presStyleCnt="0"/>
      <dgm:spPr/>
    </dgm:pt>
    <dgm:pt modelId="{2A445A45-55AB-41DA-8E55-8FB5887A9366}" type="pres">
      <dgm:prSet presAssocID="{90BED040-F8CE-4130-93AB-56A259867BB3}" presName="vProcSp" presStyleCnt="0"/>
      <dgm:spPr/>
    </dgm:pt>
    <dgm:pt modelId="{D076C25F-CD4A-42FE-9E29-65C3E22F4CDF}" type="pres">
      <dgm:prSet presAssocID="{90BED040-F8CE-4130-93AB-56A259867BB3}" presName="vSp1" presStyleCnt="0"/>
      <dgm:spPr/>
    </dgm:pt>
    <dgm:pt modelId="{012A3CB6-713F-4162-B6CE-D31781588007}" type="pres">
      <dgm:prSet presAssocID="{90BED040-F8CE-4130-93AB-56A259867BB3}" presName="simulatedConn" presStyleLbl="solidFgAcc1" presStyleIdx="0" presStyleCnt="2"/>
      <dgm:spPr/>
    </dgm:pt>
    <dgm:pt modelId="{02874188-2ECA-4FAD-8563-B5B28F11731A}" type="pres">
      <dgm:prSet presAssocID="{90BED040-F8CE-4130-93AB-56A259867BB3}" presName="vSp2" presStyleCnt="0"/>
      <dgm:spPr/>
    </dgm:pt>
    <dgm:pt modelId="{3AC46B5E-A322-4488-BE86-F7FCE785D5C6}" type="pres">
      <dgm:prSet presAssocID="{90BED040-F8CE-4130-93AB-56A259867BB3}" presName="sibTrans" presStyleCnt="0"/>
      <dgm:spPr/>
    </dgm:pt>
    <dgm:pt modelId="{D986A7D4-28D0-4AA8-A64C-CF4680862B06}" type="pres">
      <dgm:prSet presAssocID="{208B6F70-B3EF-4B2B-A324-1466E79FEB68}" presName="compositeNode" presStyleCnt="0">
        <dgm:presLayoutVars>
          <dgm:bulletEnabled val="1"/>
        </dgm:presLayoutVars>
      </dgm:prSet>
      <dgm:spPr/>
    </dgm:pt>
    <dgm:pt modelId="{D36523C0-D2F7-4053-8DDC-5F4B34A32ED6}" type="pres">
      <dgm:prSet presAssocID="{208B6F70-B3EF-4B2B-A324-1466E79FEB68}" presName="bgRect" presStyleLbl="node1" presStyleIdx="1" presStyleCnt="3"/>
      <dgm:spPr/>
      <dgm:t>
        <a:bodyPr/>
        <a:lstStyle/>
        <a:p>
          <a:endParaRPr lang="en-US"/>
        </a:p>
      </dgm:t>
    </dgm:pt>
    <dgm:pt modelId="{58168F85-9217-4545-B709-C72B3C274319}" type="pres">
      <dgm:prSet presAssocID="{208B6F70-B3EF-4B2B-A324-1466E79FEB68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69402-DA3A-4888-B37D-F91F3FFE52E5}" type="pres">
      <dgm:prSet presAssocID="{08F6291B-F2F6-4ED5-9C17-870038D38A60}" presName="hSp" presStyleCnt="0"/>
      <dgm:spPr/>
    </dgm:pt>
    <dgm:pt modelId="{ED65060E-765F-4E06-A2ED-82171F5DD895}" type="pres">
      <dgm:prSet presAssocID="{08F6291B-F2F6-4ED5-9C17-870038D38A60}" presName="vProcSp" presStyleCnt="0"/>
      <dgm:spPr/>
    </dgm:pt>
    <dgm:pt modelId="{127A8C07-1E23-4406-8A54-2192123149FB}" type="pres">
      <dgm:prSet presAssocID="{08F6291B-F2F6-4ED5-9C17-870038D38A60}" presName="vSp1" presStyleCnt="0"/>
      <dgm:spPr/>
    </dgm:pt>
    <dgm:pt modelId="{5BB368E3-DF3D-4355-AFBE-DBE70C2562CD}" type="pres">
      <dgm:prSet presAssocID="{08F6291B-F2F6-4ED5-9C17-870038D38A60}" presName="simulatedConn" presStyleLbl="solidFgAcc1" presStyleIdx="1" presStyleCnt="2"/>
      <dgm:spPr/>
    </dgm:pt>
    <dgm:pt modelId="{FAE2EF22-8BD1-48D1-8A97-8DAB429C7219}" type="pres">
      <dgm:prSet presAssocID="{08F6291B-F2F6-4ED5-9C17-870038D38A60}" presName="vSp2" presStyleCnt="0"/>
      <dgm:spPr/>
    </dgm:pt>
    <dgm:pt modelId="{ED85400C-CFF8-4C5B-9E7A-E05E8B9B046A}" type="pres">
      <dgm:prSet presAssocID="{08F6291B-F2F6-4ED5-9C17-870038D38A60}" presName="sibTrans" presStyleCnt="0"/>
      <dgm:spPr/>
    </dgm:pt>
    <dgm:pt modelId="{A00B92FF-0E38-4360-9909-3892F131AA70}" type="pres">
      <dgm:prSet presAssocID="{303053CE-3B77-4FEC-B5E9-E69F7D4CDF0F}" presName="compositeNode" presStyleCnt="0">
        <dgm:presLayoutVars>
          <dgm:bulletEnabled val="1"/>
        </dgm:presLayoutVars>
      </dgm:prSet>
      <dgm:spPr/>
    </dgm:pt>
    <dgm:pt modelId="{A482FB11-6275-4720-AACB-19E242876E67}" type="pres">
      <dgm:prSet presAssocID="{303053CE-3B77-4FEC-B5E9-E69F7D4CDF0F}" presName="bgRect" presStyleLbl="node1" presStyleIdx="2" presStyleCnt="3"/>
      <dgm:spPr/>
      <dgm:t>
        <a:bodyPr/>
        <a:lstStyle/>
        <a:p>
          <a:endParaRPr lang="en-US"/>
        </a:p>
      </dgm:t>
    </dgm:pt>
    <dgm:pt modelId="{BAE70B48-1355-4546-9D2F-62EB09B6F4E1}" type="pres">
      <dgm:prSet presAssocID="{303053CE-3B77-4FEC-B5E9-E69F7D4CDF0F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B2FC3-0637-4433-AB6B-7BA6ED855273}" type="pres">
      <dgm:prSet presAssocID="{303053CE-3B77-4FEC-B5E9-E69F7D4CDF0F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05745A-AB75-44A7-B185-571993FB22A4}" type="presOf" srcId="{303053CE-3B77-4FEC-B5E9-E69F7D4CDF0F}" destId="{A482FB11-6275-4720-AACB-19E242876E67}" srcOrd="0" destOrd="0" presId="urn:microsoft.com/office/officeart/2005/8/layout/hProcess7"/>
    <dgm:cxn modelId="{FBBD652B-6E9C-4E28-B24D-573A49804D0C}" srcId="{303053CE-3B77-4FEC-B5E9-E69F7D4CDF0F}" destId="{6ABDBEB4-2A40-4FA2-B8FD-7D4A24E01EF7}" srcOrd="0" destOrd="0" parTransId="{1D7F8D24-4ED9-41F1-88E3-33DA7AA4E0D7}" sibTransId="{934B380E-F02D-4D82-91E1-4BED52DE2EC2}"/>
    <dgm:cxn modelId="{4852045E-CCA7-4F3A-B3A7-EE082AB31C83}" srcId="{7377F2B0-8547-47D0-BEA1-FC7A58BB043D}" destId="{208B6F70-B3EF-4B2B-A324-1466E79FEB68}" srcOrd="1" destOrd="0" parTransId="{8E4E31A7-8ED8-4F56-8321-39B62E987471}" sibTransId="{08F6291B-F2F6-4ED5-9C17-870038D38A60}"/>
    <dgm:cxn modelId="{D82E5EC4-7B66-4D16-B4BE-D0AE30106F37}" srcId="{7377F2B0-8547-47D0-BEA1-FC7A58BB043D}" destId="{09DD6CFF-EFEB-428B-A66C-8D525A43D1F0}" srcOrd="0" destOrd="0" parTransId="{D041A612-44AA-4490-92D5-EA7DB982ADF9}" sibTransId="{90BED040-F8CE-4130-93AB-56A259867BB3}"/>
    <dgm:cxn modelId="{1F320449-C57C-4474-91F4-8F7752CBF125}" type="presOf" srcId="{09DD6CFF-EFEB-428B-A66C-8D525A43D1F0}" destId="{5BF72061-A99F-40B6-8C2E-4F3E37343B90}" srcOrd="1" destOrd="0" presId="urn:microsoft.com/office/officeart/2005/8/layout/hProcess7"/>
    <dgm:cxn modelId="{0992D168-45EA-4AD6-A5FE-4FDB6613B4AB}" type="presOf" srcId="{208B6F70-B3EF-4B2B-A324-1466E79FEB68}" destId="{58168F85-9217-4545-B709-C72B3C274319}" srcOrd="1" destOrd="0" presId="urn:microsoft.com/office/officeart/2005/8/layout/hProcess7"/>
    <dgm:cxn modelId="{AB54A943-A3AA-4DB7-878C-5346C2EE5123}" type="presOf" srcId="{6ABDBEB4-2A40-4FA2-B8FD-7D4A24E01EF7}" destId="{9C9B2FC3-0637-4433-AB6B-7BA6ED855273}" srcOrd="0" destOrd="0" presId="urn:microsoft.com/office/officeart/2005/8/layout/hProcess7"/>
    <dgm:cxn modelId="{2483B3EF-43F9-4323-9475-27E391A592A8}" type="presOf" srcId="{09DD6CFF-EFEB-428B-A66C-8D525A43D1F0}" destId="{8B2EDD2E-49D9-49BD-8E47-84FF8B2C089D}" srcOrd="0" destOrd="0" presId="urn:microsoft.com/office/officeart/2005/8/layout/hProcess7"/>
    <dgm:cxn modelId="{14BADAE4-772C-4397-8128-6ACEDD2A9164}" type="presOf" srcId="{7377F2B0-8547-47D0-BEA1-FC7A58BB043D}" destId="{AA99E9AE-2F86-4A31-810F-3A233BDC42C2}" srcOrd="0" destOrd="0" presId="urn:microsoft.com/office/officeart/2005/8/layout/hProcess7"/>
    <dgm:cxn modelId="{2DA3DAE1-CCC9-4F40-A4DE-D877CB86003C}" type="presOf" srcId="{303053CE-3B77-4FEC-B5E9-E69F7D4CDF0F}" destId="{BAE70B48-1355-4546-9D2F-62EB09B6F4E1}" srcOrd="1" destOrd="0" presId="urn:microsoft.com/office/officeart/2005/8/layout/hProcess7"/>
    <dgm:cxn modelId="{5CCE261C-7408-4385-B9FC-CF5559EFE5FE}" type="presOf" srcId="{208B6F70-B3EF-4B2B-A324-1466E79FEB68}" destId="{D36523C0-D2F7-4053-8DDC-5F4B34A32ED6}" srcOrd="0" destOrd="0" presId="urn:microsoft.com/office/officeart/2005/8/layout/hProcess7"/>
    <dgm:cxn modelId="{887BCFEB-0163-4395-9E65-72D4412B8EBA}" srcId="{7377F2B0-8547-47D0-BEA1-FC7A58BB043D}" destId="{303053CE-3B77-4FEC-B5E9-E69F7D4CDF0F}" srcOrd="2" destOrd="0" parTransId="{9D99465D-15B9-43C9-A8EE-21E0579185E0}" sibTransId="{D483FAC1-F646-4532-97E0-9BB5A2052A3F}"/>
    <dgm:cxn modelId="{8C2DD539-DF2F-4EE0-98C5-AB20A5A2F245}" type="presParOf" srcId="{AA99E9AE-2F86-4A31-810F-3A233BDC42C2}" destId="{F20707EA-CB1F-44B1-A066-67AEA86F9764}" srcOrd="0" destOrd="0" presId="urn:microsoft.com/office/officeart/2005/8/layout/hProcess7"/>
    <dgm:cxn modelId="{A198F360-5CDE-498E-B0D5-25C2F3DACC38}" type="presParOf" srcId="{F20707EA-CB1F-44B1-A066-67AEA86F9764}" destId="{8B2EDD2E-49D9-49BD-8E47-84FF8B2C089D}" srcOrd="0" destOrd="0" presId="urn:microsoft.com/office/officeart/2005/8/layout/hProcess7"/>
    <dgm:cxn modelId="{974C9D68-D0A5-4643-9FAC-537D7E8CDC70}" type="presParOf" srcId="{F20707EA-CB1F-44B1-A066-67AEA86F9764}" destId="{5BF72061-A99F-40B6-8C2E-4F3E37343B90}" srcOrd="1" destOrd="0" presId="urn:microsoft.com/office/officeart/2005/8/layout/hProcess7"/>
    <dgm:cxn modelId="{4832FD48-272C-4777-B552-6385AC26C7CC}" type="presParOf" srcId="{AA99E9AE-2F86-4A31-810F-3A233BDC42C2}" destId="{FBCE1C4D-97C3-4AAB-B167-BCB78E839ECF}" srcOrd="1" destOrd="0" presId="urn:microsoft.com/office/officeart/2005/8/layout/hProcess7"/>
    <dgm:cxn modelId="{FA3D2A30-B950-4039-8603-A834DE18D0D8}" type="presParOf" srcId="{AA99E9AE-2F86-4A31-810F-3A233BDC42C2}" destId="{2A445A45-55AB-41DA-8E55-8FB5887A9366}" srcOrd="2" destOrd="0" presId="urn:microsoft.com/office/officeart/2005/8/layout/hProcess7"/>
    <dgm:cxn modelId="{B956BBFF-33DF-4A89-999C-B9A516F4F536}" type="presParOf" srcId="{2A445A45-55AB-41DA-8E55-8FB5887A9366}" destId="{D076C25F-CD4A-42FE-9E29-65C3E22F4CDF}" srcOrd="0" destOrd="0" presId="urn:microsoft.com/office/officeart/2005/8/layout/hProcess7"/>
    <dgm:cxn modelId="{67F26384-A655-4262-AB48-8E6340AFE852}" type="presParOf" srcId="{2A445A45-55AB-41DA-8E55-8FB5887A9366}" destId="{012A3CB6-713F-4162-B6CE-D31781588007}" srcOrd="1" destOrd="0" presId="urn:microsoft.com/office/officeart/2005/8/layout/hProcess7"/>
    <dgm:cxn modelId="{3B3000E8-D35B-46B6-AE87-F2028812BBEB}" type="presParOf" srcId="{2A445A45-55AB-41DA-8E55-8FB5887A9366}" destId="{02874188-2ECA-4FAD-8563-B5B28F11731A}" srcOrd="2" destOrd="0" presId="urn:microsoft.com/office/officeart/2005/8/layout/hProcess7"/>
    <dgm:cxn modelId="{40AABF23-9D5E-49FC-80CF-8C3382429273}" type="presParOf" srcId="{AA99E9AE-2F86-4A31-810F-3A233BDC42C2}" destId="{3AC46B5E-A322-4488-BE86-F7FCE785D5C6}" srcOrd="3" destOrd="0" presId="urn:microsoft.com/office/officeart/2005/8/layout/hProcess7"/>
    <dgm:cxn modelId="{F839A159-D763-4363-B889-924C17BDA74C}" type="presParOf" srcId="{AA99E9AE-2F86-4A31-810F-3A233BDC42C2}" destId="{D986A7D4-28D0-4AA8-A64C-CF4680862B06}" srcOrd="4" destOrd="0" presId="urn:microsoft.com/office/officeart/2005/8/layout/hProcess7"/>
    <dgm:cxn modelId="{3F1F833E-7D58-44DD-91BB-1BC75B5BD80C}" type="presParOf" srcId="{D986A7D4-28D0-4AA8-A64C-CF4680862B06}" destId="{D36523C0-D2F7-4053-8DDC-5F4B34A32ED6}" srcOrd="0" destOrd="0" presId="urn:microsoft.com/office/officeart/2005/8/layout/hProcess7"/>
    <dgm:cxn modelId="{CE011C29-E0B6-45CA-84BD-C04A42AFEACE}" type="presParOf" srcId="{D986A7D4-28D0-4AA8-A64C-CF4680862B06}" destId="{58168F85-9217-4545-B709-C72B3C274319}" srcOrd="1" destOrd="0" presId="urn:microsoft.com/office/officeart/2005/8/layout/hProcess7"/>
    <dgm:cxn modelId="{41F3D866-93EB-42A9-A970-4F8F185F8C23}" type="presParOf" srcId="{AA99E9AE-2F86-4A31-810F-3A233BDC42C2}" destId="{3B069402-DA3A-4888-B37D-F91F3FFE52E5}" srcOrd="5" destOrd="0" presId="urn:microsoft.com/office/officeart/2005/8/layout/hProcess7"/>
    <dgm:cxn modelId="{1DCF7348-B653-4E96-8DC8-4B628A10B8F7}" type="presParOf" srcId="{AA99E9AE-2F86-4A31-810F-3A233BDC42C2}" destId="{ED65060E-765F-4E06-A2ED-82171F5DD895}" srcOrd="6" destOrd="0" presId="urn:microsoft.com/office/officeart/2005/8/layout/hProcess7"/>
    <dgm:cxn modelId="{38C98733-4FA0-4B21-882C-1861265F0B63}" type="presParOf" srcId="{ED65060E-765F-4E06-A2ED-82171F5DD895}" destId="{127A8C07-1E23-4406-8A54-2192123149FB}" srcOrd="0" destOrd="0" presId="urn:microsoft.com/office/officeart/2005/8/layout/hProcess7"/>
    <dgm:cxn modelId="{6A66A669-6A06-423A-8A02-632DED2F9A1B}" type="presParOf" srcId="{ED65060E-765F-4E06-A2ED-82171F5DD895}" destId="{5BB368E3-DF3D-4355-AFBE-DBE70C2562CD}" srcOrd="1" destOrd="0" presId="urn:microsoft.com/office/officeart/2005/8/layout/hProcess7"/>
    <dgm:cxn modelId="{A3241C70-E86F-45A1-8C0A-DF975E16DD50}" type="presParOf" srcId="{ED65060E-765F-4E06-A2ED-82171F5DD895}" destId="{FAE2EF22-8BD1-48D1-8A97-8DAB429C7219}" srcOrd="2" destOrd="0" presId="urn:microsoft.com/office/officeart/2005/8/layout/hProcess7"/>
    <dgm:cxn modelId="{84B4F36C-4B01-4738-859D-A9BE786EED31}" type="presParOf" srcId="{AA99E9AE-2F86-4A31-810F-3A233BDC42C2}" destId="{ED85400C-CFF8-4C5B-9E7A-E05E8B9B046A}" srcOrd="7" destOrd="0" presId="urn:microsoft.com/office/officeart/2005/8/layout/hProcess7"/>
    <dgm:cxn modelId="{41CCB7A4-A4F5-4C6E-B58D-1031DF9058F5}" type="presParOf" srcId="{AA99E9AE-2F86-4A31-810F-3A233BDC42C2}" destId="{A00B92FF-0E38-4360-9909-3892F131AA70}" srcOrd="8" destOrd="0" presId="urn:microsoft.com/office/officeart/2005/8/layout/hProcess7"/>
    <dgm:cxn modelId="{7171AFFF-AAB1-4EF0-B1CF-C6C691DF78A6}" type="presParOf" srcId="{A00B92FF-0E38-4360-9909-3892F131AA70}" destId="{A482FB11-6275-4720-AACB-19E242876E67}" srcOrd="0" destOrd="0" presId="urn:microsoft.com/office/officeart/2005/8/layout/hProcess7"/>
    <dgm:cxn modelId="{CFDAD56F-33B3-4D7A-B065-DB97E8DACD30}" type="presParOf" srcId="{A00B92FF-0E38-4360-9909-3892F131AA70}" destId="{BAE70B48-1355-4546-9D2F-62EB09B6F4E1}" srcOrd="1" destOrd="0" presId="urn:microsoft.com/office/officeart/2005/8/layout/hProcess7"/>
    <dgm:cxn modelId="{B52ED3BF-F38D-45BB-8886-16FE7D23B96C}" type="presParOf" srcId="{A00B92FF-0E38-4360-9909-3892F131AA70}" destId="{9C9B2FC3-0637-4433-AB6B-7BA6ED855273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77F2B0-8547-47D0-BEA1-FC7A58BB043D}" type="doc">
      <dgm:prSet loTypeId="urn:microsoft.com/office/officeart/2005/8/layout/hProcess7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DD6CFF-EFEB-428B-A66C-8D525A43D1F0}">
      <dgm:prSet phldrT="[Text]"/>
      <dgm:spPr/>
      <dgm:t>
        <a:bodyPr/>
        <a:lstStyle/>
        <a:p>
          <a:endParaRPr lang="en-US" dirty="0"/>
        </a:p>
      </dgm:t>
    </dgm:pt>
    <dgm:pt modelId="{D041A612-44AA-4490-92D5-EA7DB982ADF9}" type="parTrans" cxnId="{D82E5EC4-7B66-4D16-B4BE-D0AE30106F37}">
      <dgm:prSet/>
      <dgm:spPr/>
      <dgm:t>
        <a:bodyPr/>
        <a:lstStyle/>
        <a:p>
          <a:endParaRPr lang="en-US"/>
        </a:p>
      </dgm:t>
    </dgm:pt>
    <dgm:pt modelId="{90BED040-F8CE-4130-93AB-56A259867BB3}" type="sibTrans" cxnId="{D82E5EC4-7B66-4D16-B4BE-D0AE30106F37}">
      <dgm:prSet/>
      <dgm:spPr/>
      <dgm:t>
        <a:bodyPr/>
        <a:lstStyle/>
        <a:p>
          <a:endParaRPr lang="en-US"/>
        </a:p>
      </dgm:t>
    </dgm:pt>
    <dgm:pt modelId="{208B6F70-B3EF-4B2B-A324-1466E79FEB68}">
      <dgm:prSet phldrT="[Text]"/>
      <dgm:spPr/>
      <dgm:t>
        <a:bodyPr/>
        <a:lstStyle/>
        <a:p>
          <a:endParaRPr lang="en-US" dirty="0"/>
        </a:p>
      </dgm:t>
    </dgm:pt>
    <dgm:pt modelId="{8E4E31A7-8ED8-4F56-8321-39B62E987471}" type="parTrans" cxnId="{4852045E-CCA7-4F3A-B3A7-EE082AB31C83}">
      <dgm:prSet/>
      <dgm:spPr/>
      <dgm:t>
        <a:bodyPr/>
        <a:lstStyle/>
        <a:p>
          <a:endParaRPr lang="en-US"/>
        </a:p>
      </dgm:t>
    </dgm:pt>
    <dgm:pt modelId="{08F6291B-F2F6-4ED5-9C17-870038D38A60}" type="sibTrans" cxnId="{4852045E-CCA7-4F3A-B3A7-EE082AB31C83}">
      <dgm:prSet/>
      <dgm:spPr/>
      <dgm:t>
        <a:bodyPr/>
        <a:lstStyle/>
        <a:p>
          <a:endParaRPr lang="en-US"/>
        </a:p>
      </dgm:t>
    </dgm:pt>
    <dgm:pt modelId="{303053CE-3B77-4FEC-B5E9-E69F7D4CDF0F}">
      <dgm:prSet phldrT="[Text]"/>
      <dgm:spPr/>
      <dgm:t>
        <a:bodyPr/>
        <a:lstStyle/>
        <a:p>
          <a:endParaRPr lang="en-US" dirty="0"/>
        </a:p>
      </dgm:t>
    </dgm:pt>
    <dgm:pt modelId="{9D99465D-15B9-43C9-A8EE-21E0579185E0}" type="parTrans" cxnId="{887BCFEB-0163-4395-9E65-72D4412B8EBA}">
      <dgm:prSet/>
      <dgm:spPr/>
      <dgm:t>
        <a:bodyPr/>
        <a:lstStyle/>
        <a:p>
          <a:endParaRPr lang="en-US"/>
        </a:p>
      </dgm:t>
    </dgm:pt>
    <dgm:pt modelId="{D483FAC1-F646-4532-97E0-9BB5A2052A3F}" type="sibTrans" cxnId="{887BCFEB-0163-4395-9E65-72D4412B8EBA}">
      <dgm:prSet/>
      <dgm:spPr/>
      <dgm:t>
        <a:bodyPr/>
        <a:lstStyle/>
        <a:p>
          <a:endParaRPr lang="en-US"/>
        </a:p>
      </dgm:t>
    </dgm:pt>
    <dgm:pt modelId="{6ABDBEB4-2A40-4FA2-B8FD-7D4A24E01EF7}">
      <dgm:prSet phldrT="[Text]"/>
      <dgm:spPr/>
      <dgm:t>
        <a:bodyPr/>
        <a:lstStyle/>
        <a:p>
          <a:endParaRPr lang="en-US" dirty="0"/>
        </a:p>
      </dgm:t>
    </dgm:pt>
    <dgm:pt modelId="{1D7F8D24-4ED9-41F1-88E3-33DA7AA4E0D7}" type="parTrans" cxnId="{FBBD652B-6E9C-4E28-B24D-573A49804D0C}">
      <dgm:prSet/>
      <dgm:spPr/>
      <dgm:t>
        <a:bodyPr/>
        <a:lstStyle/>
        <a:p>
          <a:endParaRPr lang="en-US"/>
        </a:p>
      </dgm:t>
    </dgm:pt>
    <dgm:pt modelId="{934B380E-F02D-4D82-91E1-4BED52DE2EC2}" type="sibTrans" cxnId="{FBBD652B-6E9C-4E28-B24D-573A49804D0C}">
      <dgm:prSet/>
      <dgm:spPr/>
      <dgm:t>
        <a:bodyPr/>
        <a:lstStyle/>
        <a:p>
          <a:endParaRPr lang="en-US"/>
        </a:p>
      </dgm:t>
    </dgm:pt>
    <dgm:pt modelId="{AA99E9AE-2F86-4A31-810F-3A233BDC42C2}" type="pres">
      <dgm:prSet presAssocID="{7377F2B0-8547-47D0-BEA1-FC7A58BB043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0707EA-CB1F-44B1-A066-67AEA86F9764}" type="pres">
      <dgm:prSet presAssocID="{09DD6CFF-EFEB-428B-A66C-8D525A43D1F0}" presName="compositeNode" presStyleCnt="0">
        <dgm:presLayoutVars>
          <dgm:bulletEnabled val="1"/>
        </dgm:presLayoutVars>
      </dgm:prSet>
      <dgm:spPr/>
    </dgm:pt>
    <dgm:pt modelId="{8B2EDD2E-49D9-49BD-8E47-84FF8B2C089D}" type="pres">
      <dgm:prSet presAssocID="{09DD6CFF-EFEB-428B-A66C-8D525A43D1F0}" presName="bgRect" presStyleLbl="node1" presStyleIdx="0" presStyleCnt="3" custLinFactNeighborY="857"/>
      <dgm:spPr/>
      <dgm:t>
        <a:bodyPr/>
        <a:lstStyle/>
        <a:p>
          <a:endParaRPr lang="en-US"/>
        </a:p>
      </dgm:t>
    </dgm:pt>
    <dgm:pt modelId="{5BF72061-A99F-40B6-8C2E-4F3E37343B90}" type="pres">
      <dgm:prSet presAssocID="{09DD6CFF-EFEB-428B-A66C-8D525A43D1F0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E1C4D-97C3-4AAB-B167-BCB78E839ECF}" type="pres">
      <dgm:prSet presAssocID="{90BED040-F8CE-4130-93AB-56A259867BB3}" presName="hSp" presStyleCnt="0"/>
      <dgm:spPr/>
    </dgm:pt>
    <dgm:pt modelId="{2A445A45-55AB-41DA-8E55-8FB5887A9366}" type="pres">
      <dgm:prSet presAssocID="{90BED040-F8CE-4130-93AB-56A259867BB3}" presName="vProcSp" presStyleCnt="0"/>
      <dgm:spPr/>
    </dgm:pt>
    <dgm:pt modelId="{D076C25F-CD4A-42FE-9E29-65C3E22F4CDF}" type="pres">
      <dgm:prSet presAssocID="{90BED040-F8CE-4130-93AB-56A259867BB3}" presName="vSp1" presStyleCnt="0"/>
      <dgm:spPr/>
    </dgm:pt>
    <dgm:pt modelId="{012A3CB6-713F-4162-B6CE-D31781588007}" type="pres">
      <dgm:prSet presAssocID="{90BED040-F8CE-4130-93AB-56A259867BB3}" presName="simulatedConn" presStyleLbl="solidFgAcc1" presStyleIdx="0" presStyleCnt="2"/>
      <dgm:spPr/>
    </dgm:pt>
    <dgm:pt modelId="{02874188-2ECA-4FAD-8563-B5B28F11731A}" type="pres">
      <dgm:prSet presAssocID="{90BED040-F8CE-4130-93AB-56A259867BB3}" presName="vSp2" presStyleCnt="0"/>
      <dgm:spPr/>
    </dgm:pt>
    <dgm:pt modelId="{3AC46B5E-A322-4488-BE86-F7FCE785D5C6}" type="pres">
      <dgm:prSet presAssocID="{90BED040-F8CE-4130-93AB-56A259867BB3}" presName="sibTrans" presStyleCnt="0"/>
      <dgm:spPr/>
    </dgm:pt>
    <dgm:pt modelId="{D986A7D4-28D0-4AA8-A64C-CF4680862B06}" type="pres">
      <dgm:prSet presAssocID="{208B6F70-B3EF-4B2B-A324-1466E79FEB68}" presName="compositeNode" presStyleCnt="0">
        <dgm:presLayoutVars>
          <dgm:bulletEnabled val="1"/>
        </dgm:presLayoutVars>
      </dgm:prSet>
      <dgm:spPr/>
    </dgm:pt>
    <dgm:pt modelId="{D36523C0-D2F7-4053-8DDC-5F4B34A32ED6}" type="pres">
      <dgm:prSet presAssocID="{208B6F70-B3EF-4B2B-A324-1466E79FEB68}" presName="bgRect" presStyleLbl="node1" presStyleIdx="1" presStyleCnt="3"/>
      <dgm:spPr/>
      <dgm:t>
        <a:bodyPr/>
        <a:lstStyle/>
        <a:p>
          <a:endParaRPr lang="en-US"/>
        </a:p>
      </dgm:t>
    </dgm:pt>
    <dgm:pt modelId="{58168F85-9217-4545-B709-C72B3C274319}" type="pres">
      <dgm:prSet presAssocID="{208B6F70-B3EF-4B2B-A324-1466E79FEB68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69402-DA3A-4888-B37D-F91F3FFE52E5}" type="pres">
      <dgm:prSet presAssocID="{08F6291B-F2F6-4ED5-9C17-870038D38A60}" presName="hSp" presStyleCnt="0"/>
      <dgm:spPr/>
    </dgm:pt>
    <dgm:pt modelId="{ED65060E-765F-4E06-A2ED-82171F5DD895}" type="pres">
      <dgm:prSet presAssocID="{08F6291B-F2F6-4ED5-9C17-870038D38A60}" presName="vProcSp" presStyleCnt="0"/>
      <dgm:spPr/>
    </dgm:pt>
    <dgm:pt modelId="{127A8C07-1E23-4406-8A54-2192123149FB}" type="pres">
      <dgm:prSet presAssocID="{08F6291B-F2F6-4ED5-9C17-870038D38A60}" presName="vSp1" presStyleCnt="0"/>
      <dgm:spPr/>
    </dgm:pt>
    <dgm:pt modelId="{5BB368E3-DF3D-4355-AFBE-DBE70C2562CD}" type="pres">
      <dgm:prSet presAssocID="{08F6291B-F2F6-4ED5-9C17-870038D38A60}" presName="simulatedConn" presStyleLbl="solidFgAcc1" presStyleIdx="1" presStyleCnt="2"/>
      <dgm:spPr/>
    </dgm:pt>
    <dgm:pt modelId="{FAE2EF22-8BD1-48D1-8A97-8DAB429C7219}" type="pres">
      <dgm:prSet presAssocID="{08F6291B-F2F6-4ED5-9C17-870038D38A60}" presName="vSp2" presStyleCnt="0"/>
      <dgm:spPr/>
    </dgm:pt>
    <dgm:pt modelId="{ED85400C-CFF8-4C5B-9E7A-E05E8B9B046A}" type="pres">
      <dgm:prSet presAssocID="{08F6291B-F2F6-4ED5-9C17-870038D38A60}" presName="sibTrans" presStyleCnt="0"/>
      <dgm:spPr/>
    </dgm:pt>
    <dgm:pt modelId="{A00B92FF-0E38-4360-9909-3892F131AA70}" type="pres">
      <dgm:prSet presAssocID="{303053CE-3B77-4FEC-B5E9-E69F7D4CDF0F}" presName="compositeNode" presStyleCnt="0">
        <dgm:presLayoutVars>
          <dgm:bulletEnabled val="1"/>
        </dgm:presLayoutVars>
      </dgm:prSet>
      <dgm:spPr/>
    </dgm:pt>
    <dgm:pt modelId="{A482FB11-6275-4720-AACB-19E242876E67}" type="pres">
      <dgm:prSet presAssocID="{303053CE-3B77-4FEC-B5E9-E69F7D4CDF0F}" presName="bgRect" presStyleLbl="node1" presStyleIdx="2" presStyleCnt="3"/>
      <dgm:spPr/>
      <dgm:t>
        <a:bodyPr/>
        <a:lstStyle/>
        <a:p>
          <a:endParaRPr lang="en-US"/>
        </a:p>
      </dgm:t>
    </dgm:pt>
    <dgm:pt modelId="{BAE70B48-1355-4546-9D2F-62EB09B6F4E1}" type="pres">
      <dgm:prSet presAssocID="{303053CE-3B77-4FEC-B5E9-E69F7D4CDF0F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B2FC3-0637-4433-AB6B-7BA6ED855273}" type="pres">
      <dgm:prSet presAssocID="{303053CE-3B77-4FEC-B5E9-E69F7D4CDF0F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4683E7-A803-479C-AE24-40BFB7E458B3}" type="presOf" srcId="{208B6F70-B3EF-4B2B-A324-1466E79FEB68}" destId="{58168F85-9217-4545-B709-C72B3C274319}" srcOrd="1" destOrd="0" presId="urn:microsoft.com/office/officeart/2005/8/layout/hProcess7"/>
    <dgm:cxn modelId="{FBBD652B-6E9C-4E28-B24D-573A49804D0C}" srcId="{303053CE-3B77-4FEC-B5E9-E69F7D4CDF0F}" destId="{6ABDBEB4-2A40-4FA2-B8FD-7D4A24E01EF7}" srcOrd="0" destOrd="0" parTransId="{1D7F8D24-4ED9-41F1-88E3-33DA7AA4E0D7}" sibTransId="{934B380E-F02D-4D82-91E1-4BED52DE2EC2}"/>
    <dgm:cxn modelId="{C99F01FC-D6E9-4B8C-999B-92935D24771D}" type="presOf" srcId="{303053CE-3B77-4FEC-B5E9-E69F7D4CDF0F}" destId="{A482FB11-6275-4720-AACB-19E242876E67}" srcOrd="0" destOrd="0" presId="urn:microsoft.com/office/officeart/2005/8/layout/hProcess7"/>
    <dgm:cxn modelId="{4852045E-CCA7-4F3A-B3A7-EE082AB31C83}" srcId="{7377F2B0-8547-47D0-BEA1-FC7A58BB043D}" destId="{208B6F70-B3EF-4B2B-A324-1466E79FEB68}" srcOrd="1" destOrd="0" parTransId="{8E4E31A7-8ED8-4F56-8321-39B62E987471}" sibTransId="{08F6291B-F2F6-4ED5-9C17-870038D38A60}"/>
    <dgm:cxn modelId="{D82E5EC4-7B66-4D16-B4BE-D0AE30106F37}" srcId="{7377F2B0-8547-47D0-BEA1-FC7A58BB043D}" destId="{09DD6CFF-EFEB-428B-A66C-8D525A43D1F0}" srcOrd="0" destOrd="0" parTransId="{D041A612-44AA-4490-92D5-EA7DB982ADF9}" sibTransId="{90BED040-F8CE-4130-93AB-56A259867BB3}"/>
    <dgm:cxn modelId="{E68F649A-65BC-4DCD-B5C0-693DEFDF3FAA}" type="presOf" srcId="{208B6F70-B3EF-4B2B-A324-1466E79FEB68}" destId="{D36523C0-D2F7-4053-8DDC-5F4B34A32ED6}" srcOrd="0" destOrd="0" presId="urn:microsoft.com/office/officeart/2005/8/layout/hProcess7"/>
    <dgm:cxn modelId="{92930AC5-7B23-498B-8144-DFEC3C5575CE}" type="presOf" srcId="{303053CE-3B77-4FEC-B5E9-E69F7D4CDF0F}" destId="{BAE70B48-1355-4546-9D2F-62EB09B6F4E1}" srcOrd="1" destOrd="0" presId="urn:microsoft.com/office/officeart/2005/8/layout/hProcess7"/>
    <dgm:cxn modelId="{CEACAE31-2EA9-4ADC-ABB9-D6C3AC99CDC9}" type="presOf" srcId="{09DD6CFF-EFEB-428B-A66C-8D525A43D1F0}" destId="{8B2EDD2E-49D9-49BD-8E47-84FF8B2C089D}" srcOrd="0" destOrd="0" presId="urn:microsoft.com/office/officeart/2005/8/layout/hProcess7"/>
    <dgm:cxn modelId="{848C5387-9612-4AC2-805E-2614B0C6FB32}" type="presOf" srcId="{6ABDBEB4-2A40-4FA2-B8FD-7D4A24E01EF7}" destId="{9C9B2FC3-0637-4433-AB6B-7BA6ED855273}" srcOrd="0" destOrd="0" presId="urn:microsoft.com/office/officeart/2005/8/layout/hProcess7"/>
    <dgm:cxn modelId="{CB002DA0-1415-471B-BAB6-BCB3224A81F0}" type="presOf" srcId="{7377F2B0-8547-47D0-BEA1-FC7A58BB043D}" destId="{AA99E9AE-2F86-4A31-810F-3A233BDC42C2}" srcOrd="0" destOrd="0" presId="urn:microsoft.com/office/officeart/2005/8/layout/hProcess7"/>
    <dgm:cxn modelId="{4EAA0E0C-F0AE-4461-84D7-1F0965975B19}" type="presOf" srcId="{09DD6CFF-EFEB-428B-A66C-8D525A43D1F0}" destId="{5BF72061-A99F-40B6-8C2E-4F3E37343B90}" srcOrd="1" destOrd="0" presId="urn:microsoft.com/office/officeart/2005/8/layout/hProcess7"/>
    <dgm:cxn modelId="{887BCFEB-0163-4395-9E65-72D4412B8EBA}" srcId="{7377F2B0-8547-47D0-BEA1-FC7A58BB043D}" destId="{303053CE-3B77-4FEC-B5E9-E69F7D4CDF0F}" srcOrd="2" destOrd="0" parTransId="{9D99465D-15B9-43C9-A8EE-21E0579185E0}" sibTransId="{D483FAC1-F646-4532-97E0-9BB5A2052A3F}"/>
    <dgm:cxn modelId="{C8180D91-BA5E-4CFA-956E-5CEB8B341EA7}" type="presParOf" srcId="{AA99E9AE-2F86-4A31-810F-3A233BDC42C2}" destId="{F20707EA-CB1F-44B1-A066-67AEA86F9764}" srcOrd="0" destOrd="0" presId="urn:microsoft.com/office/officeart/2005/8/layout/hProcess7"/>
    <dgm:cxn modelId="{7AB77A41-1204-40EE-A6BC-14C2F002B04C}" type="presParOf" srcId="{F20707EA-CB1F-44B1-A066-67AEA86F9764}" destId="{8B2EDD2E-49D9-49BD-8E47-84FF8B2C089D}" srcOrd="0" destOrd="0" presId="urn:microsoft.com/office/officeart/2005/8/layout/hProcess7"/>
    <dgm:cxn modelId="{67538F43-A982-4833-887B-A26263F3E7A5}" type="presParOf" srcId="{F20707EA-CB1F-44B1-A066-67AEA86F9764}" destId="{5BF72061-A99F-40B6-8C2E-4F3E37343B90}" srcOrd="1" destOrd="0" presId="urn:microsoft.com/office/officeart/2005/8/layout/hProcess7"/>
    <dgm:cxn modelId="{8F9AD82B-DB62-4189-AEDC-5C6D8822436F}" type="presParOf" srcId="{AA99E9AE-2F86-4A31-810F-3A233BDC42C2}" destId="{FBCE1C4D-97C3-4AAB-B167-BCB78E839ECF}" srcOrd="1" destOrd="0" presId="urn:microsoft.com/office/officeart/2005/8/layout/hProcess7"/>
    <dgm:cxn modelId="{652E44FE-A357-427A-9C9B-D984075BC30B}" type="presParOf" srcId="{AA99E9AE-2F86-4A31-810F-3A233BDC42C2}" destId="{2A445A45-55AB-41DA-8E55-8FB5887A9366}" srcOrd="2" destOrd="0" presId="urn:microsoft.com/office/officeart/2005/8/layout/hProcess7"/>
    <dgm:cxn modelId="{E0C5792F-3379-4066-A7CF-4E6E2DC74DF4}" type="presParOf" srcId="{2A445A45-55AB-41DA-8E55-8FB5887A9366}" destId="{D076C25F-CD4A-42FE-9E29-65C3E22F4CDF}" srcOrd="0" destOrd="0" presId="urn:microsoft.com/office/officeart/2005/8/layout/hProcess7"/>
    <dgm:cxn modelId="{67425D7F-54F7-4AA4-BAAD-2EC11D475F78}" type="presParOf" srcId="{2A445A45-55AB-41DA-8E55-8FB5887A9366}" destId="{012A3CB6-713F-4162-B6CE-D31781588007}" srcOrd="1" destOrd="0" presId="urn:microsoft.com/office/officeart/2005/8/layout/hProcess7"/>
    <dgm:cxn modelId="{6BAE5ABD-F100-4FD5-8773-28EC19B958AD}" type="presParOf" srcId="{2A445A45-55AB-41DA-8E55-8FB5887A9366}" destId="{02874188-2ECA-4FAD-8563-B5B28F11731A}" srcOrd="2" destOrd="0" presId="urn:microsoft.com/office/officeart/2005/8/layout/hProcess7"/>
    <dgm:cxn modelId="{9E54D32C-022C-4B7C-B625-0820B8F8EA7C}" type="presParOf" srcId="{AA99E9AE-2F86-4A31-810F-3A233BDC42C2}" destId="{3AC46B5E-A322-4488-BE86-F7FCE785D5C6}" srcOrd="3" destOrd="0" presId="urn:microsoft.com/office/officeart/2005/8/layout/hProcess7"/>
    <dgm:cxn modelId="{993042A3-7BA5-4162-8AD9-2353D17FC913}" type="presParOf" srcId="{AA99E9AE-2F86-4A31-810F-3A233BDC42C2}" destId="{D986A7D4-28D0-4AA8-A64C-CF4680862B06}" srcOrd="4" destOrd="0" presId="urn:microsoft.com/office/officeart/2005/8/layout/hProcess7"/>
    <dgm:cxn modelId="{F9BDFB24-E156-414A-ACCB-ECBB6BDB3AB9}" type="presParOf" srcId="{D986A7D4-28D0-4AA8-A64C-CF4680862B06}" destId="{D36523C0-D2F7-4053-8DDC-5F4B34A32ED6}" srcOrd="0" destOrd="0" presId="urn:microsoft.com/office/officeart/2005/8/layout/hProcess7"/>
    <dgm:cxn modelId="{9D5C3781-468A-4C22-8984-BCF0D7FD6D36}" type="presParOf" srcId="{D986A7D4-28D0-4AA8-A64C-CF4680862B06}" destId="{58168F85-9217-4545-B709-C72B3C274319}" srcOrd="1" destOrd="0" presId="urn:microsoft.com/office/officeart/2005/8/layout/hProcess7"/>
    <dgm:cxn modelId="{E7D7809A-752A-4ABD-A504-375CC1C8A4E5}" type="presParOf" srcId="{AA99E9AE-2F86-4A31-810F-3A233BDC42C2}" destId="{3B069402-DA3A-4888-B37D-F91F3FFE52E5}" srcOrd="5" destOrd="0" presId="urn:microsoft.com/office/officeart/2005/8/layout/hProcess7"/>
    <dgm:cxn modelId="{2EE67291-CB25-4CCF-ACD3-A3BCD39BCD94}" type="presParOf" srcId="{AA99E9AE-2F86-4A31-810F-3A233BDC42C2}" destId="{ED65060E-765F-4E06-A2ED-82171F5DD895}" srcOrd="6" destOrd="0" presId="urn:microsoft.com/office/officeart/2005/8/layout/hProcess7"/>
    <dgm:cxn modelId="{992823B1-6A7A-4F9C-8182-C22846CC7059}" type="presParOf" srcId="{ED65060E-765F-4E06-A2ED-82171F5DD895}" destId="{127A8C07-1E23-4406-8A54-2192123149FB}" srcOrd="0" destOrd="0" presId="urn:microsoft.com/office/officeart/2005/8/layout/hProcess7"/>
    <dgm:cxn modelId="{BB6D9CD5-5350-4E48-B023-9BB1AEA98C95}" type="presParOf" srcId="{ED65060E-765F-4E06-A2ED-82171F5DD895}" destId="{5BB368E3-DF3D-4355-AFBE-DBE70C2562CD}" srcOrd="1" destOrd="0" presId="urn:microsoft.com/office/officeart/2005/8/layout/hProcess7"/>
    <dgm:cxn modelId="{26E94B70-2359-4372-A95D-2AFDCE18246B}" type="presParOf" srcId="{ED65060E-765F-4E06-A2ED-82171F5DD895}" destId="{FAE2EF22-8BD1-48D1-8A97-8DAB429C7219}" srcOrd="2" destOrd="0" presId="urn:microsoft.com/office/officeart/2005/8/layout/hProcess7"/>
    <dgm:cxn modelId="{5CE44396-4012-4B30-8F75-96A5C69365FC}" type="presParOf" srcId="{AA99E9AE-2F86-4A31-810F-3A233BDC42C2}" destId="{ED85400C-CFF8-4C5B-9E7A-E05E8B9B046A}" srcOrd="7" destOrd="0" presId="urn:microsoft.com/office/officeart/2005/8/layout/hProcess7"/>
    <dgm:cxn modelId="{0E5C012C-B3D2-4DE0-AB9D-421C390CAA2B}" type="presParOf" srcId="{AA99E9AE-2F86-4A31-810F-3A233BDC42C2}" destId="{A00B92FF-0E38-4360-9909-3892F131AA70}" srcOrd="8" destOrd="0" presId="urn:microsoft.com/office/officeart/2005/8/layout/hProcess7"/>
    <dgm:cxn modelId="{8EC87CF6-BBAB-4D04-BA5A-CECE782242F3}" type="presParOf" srcId="{A00B92FF-0E38-4360-9909-3892F131AA70}" destId="{A482FB11-6275-4720-AACB-19E242876E67}" srcOrd="0" destOrd="0" presId="urn:microsoft.com/office/officeart/2005/8/layout/hProcess7"/>
    <dgm:cxn modelId="{5DFC695E-21B7-454F-885A-AFF50BB17095}" type="presParOf" srcId="{A00B92FF-0E38-4360-9909-3892F131AA70}" destId="{BAE70B48-1355-4546-9D2F-62EB09B6F4E1}" srcOrd="1" destOrd="0" presId="urn:microsoft.com/office/officeart/2005/8/layout/hProcess7"/>
    <dgm:cxn modelId="{53DD9B56-4AA0-4343-A1B3-D8BC8633543E}" type="presParOf" srcId="{A00B92FF-0E38-4360-9909-3892F131AA70}" destId="{9C9B2FC3-0637-4433-AB6B-7BA6ED855273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23FE413-583A-4C4B-8DF7-7C0403413A4C}" type="datetimeFigureOut">
              <a:rPr lang="he-IL" smtClean="0"/>
              <a:t>י"ד/ניסן/תשפ"א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9A2FE7C-F869-4E71-A61C-E042D527E5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144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FE7C-F869-4E71-A61C-E042D527E5E4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847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FE7C-F869-4E71-A61C-E042D527E5E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071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FE7C-F869-4E71-A61C-E042D527E5E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2927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FE7C-F869-4E71-A61C-E042D527E5E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7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FE7C-F869-4E71-A61C-E042D527E5E4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7336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FE7C-F869-4E71-A61C-E042D527E5E4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6062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FE7C-F869-4E71-A61C-E042D527E5E4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001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0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3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1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7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13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5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5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2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7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l="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3305E-D929-4E0B-87AF-6D80C5A32A7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364CE-70A9-4F2C-A6CD-30192BE0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s://openaccess.thecvf.com/content_ICCV_2017_workshops/papers/w14/Paul_Deterministic_Policy_Gradient_ICCV_2017_paper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arxiv.org/pdf/2010.11251.pdf" TargetMode="External"/><Relationship Id="rId5" Type="http://schemas.openxmlformats.org/officeDocument/2006/relationships/hyperlink" Target="arxiv.org/pdf/2008.13223.pdf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arxiv.org/pdf/2011.05782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3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wmf"/><Relationship Id="rId11" Type="http://schemas.openxmlformats.org/officeDocument/2006/relationships/image" Target="../media/image45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4.e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4.png"/><Relationship Id="rId3" Type="http://schemas.microsoft.com/office/2007/relationships/media" Target="../media/media9.mp4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10.mp4"/><Relationship Id="rId11" Type="http://schemas.openxmlformats.org/officeDocument/2006/relationships/diagramColors" Target="../diagrams/colors2.xml"/><Relationship Id="rId5" Type="http://schemas.microsoft.com/office/2007/relationships/media" Target="../media/media10.mp4"/><Relationship Id="rId15" Type="http://schemas.openxmlformats.org/officeDocument/2006/relationships/image" Target="../media/image56.png"/><Relationship Id="rId10" Type="http://schemas.openxmlformats.org/officeDocument/2006/relationships/diagramQuickStyle" Target="../diagrams/quickStyle2.xml"/><Relationship Id="rId4" Type="http://schemas.openxmlformats.org/officeDocument/2006/relationships/video" Target="../media/media9.mp4"/><Relationship Id="rId9" Type="http://schemas.openxmlformats.org/officeDocument/2006/relationships/diagramLayout" Target="../diagrams/layout2.xml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emf"/><Relationship Id="rId4" Type="http://schemas.openxmlformats.org/officeDocument/2006/relationships/image" Target="../media/image58.emf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1.xml"/><Relationship Id="rId2" Type="http://schemas.openxmlformats.org/officeDocument/2006/relationships/video" Target="../media/media1.mp4"/><Relationship Id="rId16" Type="http://schemas.openxmlformats.org/officeDocument/2006/relationships/hyperlink" Target="https://www.researchgate.net/publication/245373343_AccuracyRobustness_Dilemma_in_Impedance_Control" TargetMode="Externa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Colors" Target="../diagrams/colors1.xml"/><Relationship Id="rId5" Type="http://schemas.microsoft.com/office/2007/relationships/media" Target="../media/media3.mp4"/><Relationship Id="rId15" Type="http://schemas.openxmlformats.org/officeDocument/2006/relationships/image" Target="../media/image12.png"/><Relationship Id="rId10" Type="http://schemas.openxmlformats.org/officeDocument/2006/relationships/diagramQuickStyle" Target="../diagrams/quickStyle1.xml"/><Relationship Id="rId4" Type="http://schemas.openxmlformats.org/officeDocument/2006/relationships/video" Target="../media/media2.mp4"/><Relationship Id="rId9" Type="http://schemas.openxmlformats.org/officeDocument/2006/relationships/diagramLayout" Target="../diagrams/layout1.xml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0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</a:t>
            </a:r>
            <a:r>
              <a:rPr lang="es-ES" dirty="0" smtClean="0"/>
              <a:t>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en-US" dirty="0" smtClean="0"/>
              <a:t>Part</a:t>
            </a:r>
            <a:r>
              <a:rPr lang="es-ES" dirty="0" smtClean="0"/>
              <a:t> B </a:t>
            </a:r>
            <a:r>
              <a:rPr lang="en-US" dirty="0" smtClean="0"/>
              <a:t>summery</a:t>
            </a:r>
          </a:p>
          <a:p>
            <a:pPr rtl="1"/>
            <a:r>
              <a:rPr lang="es-ES" dirty="0" smtClean="0"/>
              <a:t>Gal. S.</a:t>
            </a:r>
          </a:p>
          <a:p>
            <a:pPr rtl="1"/>
            <a:r>
              <a:rPr lang="es-ES" dirty="0" err="1" smtClean="0"/>
              <a:t>Nadav</a:t>
            </a:r>
            <a:r>
              <a:rPr lang="es-ES" dirty="0" smtClean="0"/>
              <a:t>. A.</a:t>
            </a: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="" xmlns:a16="http://schemas.microsoft.com/office/drawing/2014/main" id="{3554ADE0-2F89-4D15-8A3E-9166D29D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  <p:pic>
        <p:nvPicPr>
          <p:cNvPr id="1028" name="Picture 4" descr="תוצאת תמונה עבור techn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8"/>
          <a:stretch/>
        </p:blipFill>
        <p:spPr bwMode="auto">
          <a:xfrm>
            <a:off x="9937297" y="119890"/>
            <a:ext cx="2254703" cy="176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59143" y="2292683"/>
            <a:ext cx="3042889" cy="39005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Reinforcement Learning background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9143" y="2292683"/>
            <a:ext cx="3106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Algorithms known to be compatible </a:t>
            </a:r>
          </a:p>
          <a:p>
            <a:pPr algn="ctr"/>
            <a:r>
              <a:rPr lang="en-US" sz="2400" dirty="0" smtClean="0"/>
              <a:t>with robotic tasks: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825942" y="3618246"/>
            <a:ext cx="17266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PPO</a:t>
            </a:r>
          </a:p>
          <a:p>
            <a:r>
              <a:rPr lang="en-US" sz="2400" dirty="0" smtClean="0"/>
              <a:t>DDPG</a:t>
            </a:r>
          </a:p>
          <a:p>
            <a:r>
              <a:rPr lang="en-US" sz="2400" dirty="0" smtClean="0"/>
              <a:t>A3C</a:t>
            </a:r>
          </a:p>
          <a:p>
            <a:r>
              <a:rPr lang="en-US" sz="2400" dirty="0" smtClean="0"/>
              <a:t>A2C</a:t>
            </a:r>
          </a:p>
          <a:p>
            <a:r>
              <a:rPr lang="en-US" sz="2400" dirty="0" smtClean="0"/>
              <a:t>D4PG</a:t>
            </a:r>
          </a:p>
          <a:p>
            <a:r>
              <a:rPr lang="en-US" sz="2400" dirty="0" smtClean="0"/>
              <a:t>TRPO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759143" y="3493012"/>
            <a:ext cx="304288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41" y="4718378"/>
            <a:ext cx="2171700" cy="172402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6798401" y="5718629"/>
            <a:ext cx="2621370" cy="2004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53" y="1467694"/>
            <a:ext cx="2960688" cy="173683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6523545" y="3184604"/>
            <a:ext cx="2054398" cy="5513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17" y="1528601"/>
            <a:ext cx="2175469" cy="183802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 flipV="1">
            <a:off x="3446814" y="2815576"/>
            <a:ext cx="2379129" cy="12794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1" name="TextBox 2050"/>
          <p:cNvSpPr txBox="1"/>
          <p:nvPr/>
        </p:nvSpPr>
        <p:spPr>
          <a:xfrm>
            <a:off x="9972967" y="320453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 action="ppaction://hlinkfile"/>
              </a:rPr>
              <a:t>Link</a:t>
            </a:r>
            <a:endParaRPr lang="en-US" dirty="0"/>
          </a:p>
        </p:txBody>
      </p:sp>
      <p:sp>
        <p:nvSpPr>
          <p:cNvPr id="2052" name="TextBox 2051"/>
          <p:cNvSpPr txBox="1"/>
          <p:nvPr/>
        </p:nvSpPr>
        <p:spPr>
          <a:xfrm>
            <a:off x="10359305" y="644240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 action="ppaction://hlinkfile"/>
              </a:rPr>
              <a:t>Link</a:t>
            </a:r>
            <a:endParaRPr lang="en-US" dirty="0"/>
          </a:p>
        </p:txBody>
      </p:sp>
      <p:sp>
        <p:nvSpPr>
          <p:cNvPr id="2053" name="TextBox 2052"/>
          <p:cNvSpPr txBox="1"/>
          <p:nvPr/>
        </p:nvSpPr>
        <p:spPr>
          <a:xfrm>
            <a:off x="1912984" y="336662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Link</a:t>
            </a:r>
            <a:endParaRPr lang="en-US" dirty="0"/>
          </a:p>
        </p:txBody>
      </p:sp>
      <p:pic>
        <p:nvPicPr>
          <p:cNvPr id="2064" name="Picture 20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544" y="4617900"/>
            <a:ext cx="3620215" cy="1575293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 flipH="1">
            <a:off x="4081736" y="5180376"/>
            <a:ext cx="818371" cy="3879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9" name="TextBox 2068"/>
          <p:cNvSpPr txBox="1"/>
          <p:nvPr/>
        </p:nvSpPr>
        <p:spPr>
          <a:xfrm>
            <a:off x="1625879" y="61931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9"/>
              </a:rPr>
              <a:t>Link</a:t>
            </a:r>
            <a:endParaRPr lang="en-US" dirty="0"/>
          </a:p>
        </p:txBody>
      </p:sp>
      <p:grpSp>
        <p:nvGrpSpPr>
          <p:cNvPr id="2078" name="Group 2077"/>
          <p:cNvGrpSpPr/>
          <p:nvPr/>
        </p:nvGrpSpPr>
        <p:grpSpPr>
          <a:xfrm rot="3667469">
            <a:off x="4767609" y="4903910"/>
            <a:ext cx="911456" cy="552038"/>
            <a:chOff x="2612794" y="-1466438"/>
            <a:chExt cx="911456" cy="552038"/>
          </a:xfrm>
        </p:grpSpPr>
        <p:cxnSp>
          <p:nvCxnSpPr>
            <p:cNvPr id="2071" name="Straight Connector 2070"/>
            <p:cNvCxnSpPr/>
            <p:nvPr/>
          </p:nvCxnSpPr>
          <p:spPr>
            <a:xfrm>
              <a:off x="2612794" y="-1466438"/>
              <a:ext cx="304021" cy="552038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3" name="Straight Connector 2072"/>
            <p:cNvCxnSpPr/>
            <p:nvPr/>
          </p:nvCxnSpPr>
          <p:spPr>
            <a:xfrm flipV="1">
              <a:off x="2916815" y="-1362075"/>
              <a:ext cx="607435" cy="44767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5" name="Straight Connector 2074"/>
            <p:cNvCxnSpPr/>
            <p:nvPr/>
          </p:nvCxnSpPr>
          <p:spPr>
            <a:xfrm flipH="1" flipV="1">
              <a:off x="2847975" y="-1466438"/>
              <a:ext cx="68840" cy="552038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7" name="Straight Connector 2076"/>
            <p:cNvCxnSpPr/>
            <p:nvPr/>
          </p:nvCxnSpPr>
          <p:spPr>
            <a:xfrm flipV="1">
              <a:off x="2916815" y="-1374500"/>
              <a:ext cx="303717" cy="46010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5691572" y="5818839"/>
            <a:ext cx="174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Much More</a:t>
            </a:r>
          </a:p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37773" y="4072047"/>
            <a:ext cx="3321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Best performance </a:t>
            </a:r>
            <a:r>
              <a:rPr lang="en-US" dirty="0" smtClean="0"/>
              <a:t>in reaching</a:t>
            </a:r>
            <a:r>
              <a:rPr lang="es-ES" dirty="0" smtClean="0"/>
              <a:t> </a:t>
            </a:r>
            <a:r>
              <a:rPr lang="en-US" dirty="0" smtClean="0"/>
              <a:t>tasks: DDPG, TRPO, SAC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2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72" y="2058846"/>
            <a:ext cx="10137014" cy="444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402391" y="5069430"/>
            <a:ext cx="204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Optional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algorithms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Class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01772" y="4281345"/>
            <a:ext cx="381000" cy="2222502"/>
            <a:chOff x="4165600" y="-1155700"/>
            <a:chExt cx="381000" cy="15494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4165600" y="-1155700"/>
              <a:ext cx="381000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65600" y="-1155700"/>
              <a:ext cx="0" cy="154940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165600" y="393700"/>
              <a:ext cx="381000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011899" y="4625474"/>
            <a:ext cx="10103034" cy="187837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0661904" y="1886781"/>
            <a:ext cx="297582" cy="2394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31021" y="1517449"/>
            <a:ext cx="3892797" cy="36933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we eventually chose to work with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33082" y="2402975"/>
            <a:ext cx="10081851" cy="1878369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009530" y="2402971"/>
            <a:ext cx="381000" cy="1878373"/>
            <a:chOff x="4165600" y="-1155700"/>
            <a:chExt cx="381000" cy="1549400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4165600" y="-1155700"/>
              <a:ext cx="3810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165600" y="-1155700"/>
              <a:ext cx="0" cy="154940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165600" y="393700"/>
              <a:ext cx="3810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16200000">
            <a:off x="-408637" y="315749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Other</a:t>
            </a:r>
            <a:r>
              <a:rPr lang="es-E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algorithms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List of common RL algorithms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01771" y="4281346"/>
            <a:ext cx="10113162" cy="34412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858" y="1701537"/>
            <a:ext cx="1051560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Deep Deterministic policy gradient</a:t>
            </a:r>
            <a:br>
              <a:rPr lang="en-US" dirty="0" smtClean="0"/>
            </a:br>
            <a:r>
              <a:rPr lang="en-US" dirty="0" smtClean="0"/>
              <a:t>(2014)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811780" y="2012388"/>
            <a:ext cx="7686783" cy="3149986"/>
            <a:chOff x="2697480" y="2488638"/>
            <a:chExt cx="7686783" cy="3149986"/>
          </a:xfrm>
        </p:grpSpPr>
        <p:sp>
          <p:nvSpPr>
            <p:cNvPr id="2" name="Rounded Rectangle 1"/>
            <p:cNvSpPr/>
            <p:nvPr/>
          </p:nvSpPr>
          <p:spPr>
            <a:xfrm>
              <a:off x="2697480" y="2488638"/>
              <a:ext cx="7031735" cy="3149986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885841" y="3480915"/>
              <a:ext cx="1937195" cy="11884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/>
                <a:t>Actor</a:t>
              </a:r>
            </a:p>
            <a:p>
              <a:pPr algn="ctr"/>
              <a:r>
                <a:rPr lang="en-US" sz="1600" b="1" dirty="0" smtClean="0"/>
                <a:t>network</a:t>
              </a:r>
              <a:endParaRPr lang="en-US" sz="16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96067" y="3480915"/>
              <a:ext cx="3064290" cy="11884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/>
                <a:t>Critic </a:t>
              </a:r>
            </a:p>
            <a:p>
              <a:pPr algn="ctr"/>
              <a:r>
                <a:rPr lang="en-US" sz="1600" b="1" dirty="0" smtClean="0"/>
                <a:t>network</a:t>
              </a:r>
              <a:endParaRPr lang="en-US" sz="1600" b="1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3801605" y="4669332"/>
              <a:ext cx="0" cy="65868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238058" y="5254064"/>
              <a:ext cx="1937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Observation</a:t>
              </a:r>
              <a:endParaRPr lang="en-US" sz="16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25651" y="2511623"/>
              <a:ext cx="1937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Action</a:t>
              </a:r>
              <a:endParaRPr lang="en-US" sz="1600" b="1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3801605" y="2837106"/>
              <a:ext cx="0" cy="65868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7112447" y="4669332"/>
              <a:ext cx="0" cy="65868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565099" y="5271944"/>
              <a:ext cx="1937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Observation</a:t>
              </a:r>
              <a:endParaRPr lang="en-US" sz="1600" b="1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8820701" y="4669332"/>
              <a:ext cx="0" cy="65868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447068" y="5286095"/>
              <a:ext cx="1937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Action</a:t>
              </a:r>
              <a:endParaRPr lang="en-US" sz="1600" b="1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8028212" y="2837106"/>
              <a:ext cx="0" cy="65868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671426" y="2494965"/>
              <a:ext cx="8308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Q value</a:t>
              </a:r>
              <a:endParaRPr lang="en-US" sz="1600" b="1" dirty="0"/>
            </a:p>
          </p:txBody>
        </p:sp>
      </p:grpSp>
      <p:pic>
        <p:nvPicPr>
          <p:cNvPr id="7172" name="Picture 4" descr="659 Mom Watching Kids Play Outside Stock Photos, Pictures &amp; Royalty-Free  Images - iStoc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r="13294"/>
          <a:stretch/>
        </p:blipFill>
        <p:spPr bwMode="auto">
          <a:xfrm>
            <a:off x="251212" y="5162374"/>
            <a:ext cx="2100563" cy="143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1301494" y="4038600"/>
            <a:ext cx="0" cy="940522"/>
          </a:xfrm>
          <a:prstGeom prst="straightConnector1">
            <a:avLst/>
          </a:prstGeom>
          <a:ln w="63500">
            <a:solidFill>
              <a:srgbClr val="D8D9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4989" y="3692540"/>
            <a:ext cx="7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A4A4A7"/>
                </a:solidFill>
              </a:rPr>
              <a:t>Actor</a:t>
            </a:r>
            <a:endParaRPr lang="en-US" b="1" dirty="0">
              <a:solidFill>
                <a:srgbClr val="A4A4A7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351775" y="5696533"/>
            <a:ext cx="1075060" cy="0"/>
          </a:xfrm>
          <a:prstGeom prst="straightConnector1">
            <a:avLst/>
          </a:prstGeom>
          <a:ln w="63500">
            <a:solidFill>
              <a:srgbClr val="F352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69391" y="605763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C75AD"/>
                </a:solidFill>
              </a:rPr>
              <a:t>Critic</a:t>
            </a:r>
            <a:endParaRPr lang="en-US" b="1" dirty="0">
              <a:solidFill>
                <a:srgbClr val="FC75AD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407785" y="5687496"/>
            <a:ext cx="0" cy="376238"/>
          </a:xfrm>
          <a:prstGeom prst="line">
            <a:avLst/>
          </a:prstGeom>
          <a:ln w="63500">
            <a:solidFill>
              <a:srgbClr val="F3529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6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networks algorithm -  aka actor and critic.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Deterministic policy gradient uses the critic as the loss function for the actor.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DDGP also addresses instabilities by:</a:t>
            </a:r>
          </a:p>
          <a:p>
            <a:pPr lvl="1"/>
            <a:r>
              <a:rPr lang="en-US" dirty="0" smtClean="0"/>
              <a:t> Experience replay buffer for actor and critic.</a:t>
            </a:r>
          </a:p>
          <a:p>
            <a:pPr lvl="1"/>
            <a:r>
              <a:rPr lang="en-US" dirty="0" smtClean="0"/>
              <a:t> 2 target networks to freeze parameters, periodically updated.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Deep Deterministic policy gradient</a:t>
            </a:r>
            <a:br>
              <a:rPr lang="en-US" dirty="0" smtClean="0"/>
            </a:br>
            <a:r>
              <a:rPr lang="en-US" dirty="0" smtClean="0"/>
              <a:t>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0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-95367"/>
            <a:ext cx="9722827" cy="6953367"/>
          </a:xfrm>
          <a:prstGeom prst="rect">
            <a:avLst/>
          </a:prstGeom>
        </p:spPr>
      </p:pic>
      <p:pic>
        <p:nvPicPr>
          <p:cNvPr id="8196" name="Picture 4" descr="Cartoon Smartphone Clip Art, PNG, 1500x1500px, Cartoon, Boy, Communication,  Conversation, Drawing Download F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39" y="4910137"/>
            <a:ext cx="184308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903927" y="3619500"/>
            <a:ext cx="1288073" cy="3028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Robot sensing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Joint angles</a:t>
            </a:r>
          </a:p>
          <a:p>
            <a:r>
              <a:rPr lang="en-US" dirty="0" smtClean="0"/>
              <a:t>Joint velocities</a:t>
            </a:r>
          </a:p>
          <a:p>
            <a:r>
              <a:rPr lang="en-US" dirty="0" smtClean="0"/>
              <a:t>End effector position</a:t>
            </a:r>
          </a:p>
          <a:p>
            <a:r>
              <a:rPr lang="en-US" dirty="0" smtClean="0"/>
              <a:t>End effector velocity</a:t>
            </a:r>
          </a:p>
          <a:p>
            <a:r>
              <a:rPr lang="en-US" dirty="0" smtClean="0"/>
              <a:t>End effector forces (x,y) . Torque(z)</a:t>
            </a:r>
            <a:endParaRPr lang="he-IL" dirty="0" smtClean="0"/>
          </a:p>
          <a:p>
            <a:r>
              <a:rPr lang="es-ES" dirty="0" smtClean="0"/>
              <a:t>Target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Learning</a:t>
            </a:r>
            <a:r>
              <a:rPr lang="es-ES" dirty="0" smtClean="0"/>
              <a:t> </a:t>
            </a: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4384" y="1978025"/>
            <a:ext cx="6839857" cy="4351338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 learning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 learning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6839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State &amp; </a:t>
            </a:r>
            <a:r>
              <a:rPr lang="en-US" dirty="0" smtClean="0"/>
              <a:t>observation</a:t>
            </a:r>
          </a:p>
          <a:p>
            <a:r>
              <a:rPr lang="en-US" dirty="0" smtClean="0"/>
              <a:t>Exploration</a:t>
            </a:r>
            <a:r>
              <a:rPr lang="es-ES" dirty="0" smtClean="0"/>
              <a:t> Vs </a:t>
            </a:r>
            <a:r>
              <a:rPr lang="en-US" dirty="0" smtClean="0"/>
              <a:t>Exploitation</a:t>
            </a:r>
          </a:p>
          <a:p>
            <a:r>
              <a:rPr lang="en-US" dirty="0" smtClean="0"/>
              <a:t>Other hyper parameters</a:t>
            </a:r>
            <a:endParaRPr lang="he-IL" dirty="0" smtClean="0"/>
          </a:p>
          <a:p>
            <a:r>
              <a:rPr lang="en-US" dirty="0"/>
              <a:t>Reward</a:t>
            </a:r>
            <a:endParaRPr lang="en-US" dirty="0" smtClean="0"/>
          </a:p>
        </p:txBody>
      </p:sp>
      <p:pic>
        <p:nvPicPr>
          <p:cNvPr id="10244" name="Picture 4" descr="8 Shortcuts to Lear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182" y="4009707"/>
            <a:ext cx="3724275" cy="260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2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</a:t>
            </a:r>
            <a:r>
              <a:rPr lang="es-ES" dirty="0" smtClean="0"/>
              <a:t> </a:t>
            </a:r>
            <a:r>
              <a:rPr lang="en-US" dirty="0" smtClean="0"/>
              <a:t>and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182"/>
            <a:ext cx="10515600" cy="4351338"/>
          </a:xfrm>
        </p:spPr>
        <p:txBody>
          <a:bodyPr/>
          <a:lstStyle/>
          <a:p>
            <a:r>
              <a:rPr lang="en-US" dirty="0" smtClean="0"/>
              <a:t>Observation – data from the robot state and the environment.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20131" y="2317752"/>
            <a:ext cx="5077713" cy="2881710"/>
            <a:chOff x="4968833" y="2200601"/>
            <a:chExt cx="7015031" cy="3653632"/>
          </a:xfrm>
        </p:grpSpPr>
        <p:sp>
          <p:nvSpPr>
            <p:cNvPr id="4" name="Rounded Rectangle 3"/>
            <p:cNvSpPr/>
            <p:nvPr/>
          </p:nvSpPr>
          <p:spPr>
            <a:xfrm>
              <a:off x="6527304" y="2200601"/>
              <a:ext cx="2705100" cy="1130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Manipulator</a:t>
              </a:r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232404" y="2732867"/>
              <a:ext cx="15584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232404" y="5309153"/>
              <a:ext cx="1558471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790875" y="2732867"/>
              <a:ext cx="0" cy="2576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6527304" y="4723933"/>
              <a:ext cx="2705100" cy="1130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Environment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7879854" y="3330901"/>
              <a:ext cx="0" cy="13930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968833" y="5309153"/>
              <a:ext cx="15584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968833" y="2739274"/>
              <a:ext cx="0" cy="2576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968833" y="2728615"/>
              <a:ext cx="1558471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0893835" y="3765807"/>
              <a:ext cx="1090029" cy="468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Action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51999" y="3759400"/>
              <a:ext cx="1232205" cy="468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Reward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4156" y="2057203"/>
                <a:ext cx="5202065" cy="4832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u="sng" dirty="0" smtClean="0"/>
                  <a:t>Observation Vector</a:t>
                </a:r>
              </a:p>
              <a:p>
                <a:pPr>
                  <a:tabLst>
                    <a:tab pos="2119313" algn="l"/>
                  </a:tabLst>
                </a:pPr>
                <a:r>
                  <a:rPr lang="en-US" sz="2800" dirty="0" smtClean="0"/>
                  <a:t>Cosine of Joint</a:t>
                </a:r>
                <a:r>
                  <a:rPr lang="es-ES" sz="2800" dirty="0" smtClean="0"/>
                  <a:t> </a:t>
                </a:r>
                <a:r>
                  <a:rPr lang="en-US" sz="2800" dirty="0" smtClean="0"/>
                  <a:t>angles</a:t>
                </a:r>
              </a:p>
              <a:p>
                <a:pPr>
                  <a:tabLst>
                    <a:tab pos="2119313" algn="l"/>
                  </a:tabLst>
                </a:pPr>
                <a:r>
                  <a:rPr lang="en-US" sz="2800" dirty="0" smtClean="0"/>
                  <a:t>Sine of joint angles</a:t>
                </a:r>
              </a:p>
              <a:p>
                <a:pPr>
                  <a:tabLst>
                    <a:tab pos="2119313" algn="l"/>
                  </a:tabLst>
                </a:pPr>
                <a:r>
                  <a:rPr lang="en-US" sz="2800" dirty="0" smtClean="0"/>
                  <a:t>Joint</a:t>
                </a:r>
                <a:r>
                  <a:rPr lang="es-ES" sz="2800" dirty="0" smtClean="0"/>
                  <a:t> </a:t>
                </a:r>
                <a:r>
                  <a:rPr lang="en-US" sz="2800" dirty="0" smtClean="0"/>
                  <a:t>velocities</a:t>
                </a:r>
              </a:p>
              <a:p>
                <a:pPr>
                  <a:tabLst>
                    <a:tab pos="2119313" algn="l"/>
                  </a:tabLst>
                </a:pPr>
                <a:r>
                  <a:rPr lang="es-ES" sz="2800" dirty="0" smtClean="0"/>
                  <a:t>Target position</a:t>
                </a:r>
                <a:endParaRPr lang="es-ES" sz="2800" dirty="0"/>
              </a:p>
              <a:p>
                <a:pPr>
                  <a:tabLst>
                    <a:tab pos="2119313" algn="l"/>
                  </a:tabLst>
                </a:pPr>
                <a:r>
                  <a:rPr lang="en-US" sz="2800" dirty="0" smtClean="0"/>
                  <a:t>Distance</a:t>
                </a:r>
                <a:r>
                  <a:rPr lang="es-ES" sz="2800" dirty="0" smtClean="0"/>
                  <a:t> </a:t>
                </a:r>
                <a:r>
                  <a:rPr lang="en-US" sz="2800" dirty="0" smtClean="0"/>
                  <a:t>from</a:t>
                </a:r>
                <a:r>
                  <a:rPr lang="es-ES" sz="2800" dirty="0" smtClean="0"/>
                  <a:t> target</a:t>
                </a:r>
              </a:p>
              <a:p>
                <a:pPr>
                  <a:tabLst>
                    <a:tab pos="2119313" algn="l"/>
                  </a:tabLst>
                </a:pPr>
                <a:r>
                  <a:rPr lang="en-US" sz="2800" dirty="0" smtClean="0"/>
                  <a:t>Cosine of </a:t>
                </a:r>
                <a:r>
                  <a:rPr lang="en-US" sz="2800" dirty="0"/>
                  <a:t>e</a:t>
                </a:r>
                <a:r>
                  <a:rPr lang="en-US" sz="2800" dirty="0" smtClean="0"/>
                  <a:t>nd effector</a:t>
                </a:r>
                <a:r>
                  <a:rPr lang="es-ES" sz="2800" dirty="0" smtClean="0"/>
                  <a:t> </a:t>
                </a:r>
                <a:r>
                  <a:rPr lang="en-US" sz="2800" dirty="0" smtClean="0"/>
                  <a:t>angle</a:t>
                </a:r>
              </a:p>
              <a:p>
                <a:pPr>
                  <a:tabLst>
                    <a:tab pos="2119313" algn="l"/>
                  </a:tabLst>
                </a:pPr>
                <a:r>
                  <a:rPr lang="en-US" sz="2800" dirty="0"/>
                  <a:t>S</a:t>
                </a:r>
                <a:r>
                  <a:rPr lang="en-US" sz="2800" dirty="0" smtClean="0"/>
                  <a:t>ine </a:t>
                </a:r>
                <a:r>
                  <a:rPr lang="en-US" sz="2800" dirty="0"/>
                  <a:t>of end </a:t>
                </a:r>
                <a:r>
                  <a:rPr lang="en-US" sz="2800" dirty="0" smtClean="0"/>
                  <a:t>effector</a:t>
                </a:r>
                <a:r>
                  <a:rPr lang="es-ES" sz="2800" dirty="0" smtClean="0"/>
                  <a:t> </a:t>
                </a:r>
                <a:r>
                  <a:rPr lang="en-US" sz="2800" dirty="0" smtClean="0"/>
                  <a:t>angle</a:t>
                </a:r>
              </a:p>
              <a:p>
                <a:pPr>
                  <a:tabLst>
                    <a:tab pos="2119313" algn="l"/>
                  </a:tabLst>
                </a:pPr>
                <a:r>
                  <a:rPr lang="en-US" sz="2800" dirty="0" smtClean="0"/>
                  <a:t>Distance from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𝑋𝑚</m:t>
                    </m:r>
                  </m:oMath>
                </a14:m>
                <a:endParaRPr lang="en-US" sz="2800" dirty="0" smtClean="0"/>
              </a:p>
              <a:p>
                <a:pPr>
                  <a:tabLst>
                    <a:tab pos="2119313" algn="l"/>
                  </a:tabLst>
                </a:pPr>
                <a:r>
                  <a:rPr lang="en-US" sz="2800" dirty="0" smtClean="0"/>
                  <a:t>Distance from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𝑋𝑚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velocity</a:t>
                </a:r>
              </a:p>
              <a:p>
                <a:pPr>
                  <a:tabLst>
                    <a:tab pos="2119313" algn="l"/>
                  </a:tabLst>
                </a:pPr>
                <a:r>
                  <a:rPr lang="en-US" sz="2800" dirty="0" smtClean="0"/>
                  <a:t>Forces exerted on the end effector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56" y="2057203"/>
                <a:ext cx="5202065" cy="4832092"/>
              </a:xfrm>
              <a:prstGeom prst="rect">
                <a:avLst/>
              </a:prstGeom>
              <a:blipFill rotWithShape="0">
                <a:blip r:embed="rId2"/>
                <a:stretch>
                  <a:fillRect l="-2342" t="-1135" r="-1405" b="-2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/>
          <p:cNvSpPr/>
          <p:nvPr/>
        </p:nvSpPr>
        <p:spPr>
          <a:xfrm>
            <a:off x="5676900" y="5425310"/>
            <a:ext cx="462293" cy="13906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28099" y="5844438"/>
            <a:ext cx="165735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Impedance</a:t>
            </a:r>
            <a:r>
              <a:rPr lang="es-ES" sz="2400" dirty="0" smtClean="0"/>
              <a:t> </a:t>
            </a:r>
            <a:r>
              <a:rPr lang="en-US" sz="2400" dirty="0" smtClean="0"/>
              <a:t>learning</a:t>
            </a:r>
            <a:endParaRPr lang="en-US" sz="2400" dirty="0"/>
          </a:p>
        </p:txBody>
      </p:sp>
      <p:cxnSp>
        <p:nvCxnSpPr>
          <p:cNvPr id="15" name="Elbow Connector 14"/>
          <p:cNvCxnSpPr/>
          <p:nvPr/>
        </p:nvCxnSpPr>
        <p:spPr>
          <a:xfrm>
            <a:off x="3448050" y="2317752"/>
            <a:ext cx="3162300" cy="1414129"/>
          </a:xfrm>
          <a:prstGeom prst="bentConnector3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-18187"/>
            <a:ext cx="3393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Both 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</a:t>
            </a:r>
            <a:r>
              <a:rPr lang="en-US" sz="2000" b="1" dirty="0" smtClean="0"/>
              <a:t> </a:t>
            </a:r>
            <a:r>
              <a:rPr lang="en-US" sz="2000" dirty="0" smtClean="0"/>
              <a:t>and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39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Exploration</a:t>
            </a:r>
            <a:r>
              <a:rPr lang="es-ES" dirty="0"/>
              <a:t> Vs </a:t>
            </a:r>
            <a:r>
              <a:rPr lang="en-US" dirty="0" smtClean="0"/>
              <a:t>Exploitation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DDPG: While learning - Gaussian noise distortion is added to each action.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used Exploration rates ranging from 0.05 to 0.3 </a:t>
            </a:r>
            <a:r>
              <a:rPr lang="en-US" dirty="0"/>
              <a:t>-</a:t>
            </a:r>
            <a:r>
              <a:rPr lang="en-US" dirty="0" smtClean="0"/>
              <a:t> probability to act random  while learning.</a:t>
            </a:r>
          </a:p>
          <a:p>
            <a:endParaRPr lang="en-US" dirty="0" smtClean="0"/>
          </a:p>
          <a:p>
            <a:r>
              <a:rPr lang="en-US" dirty="0" smtClean="0"/>
              <a:t>Exploration used to lock the robot into final</a:t>
            </a:r>
          </a:p>
          <a:p>
            <a:pPr marL="0" indent="0">
              <a:buNone/>
            </a:pPr>
            <a:r>
              <a:rPr lang="en-US" dirty="0" smtClean="0"/>
              <a:t>    reward position.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346306" y="4007799"/>
            <a:ext cx="2216491" cy="2592931"/>
            <a:chOff x="5294784" y="3882366"/>
            <a:chExt cx="1901366" cy="2429534"/>
          </a:xfrm>
        </p:grpSpPr>
        <p:pic>
          <p:nvPicPr>
            <p:cNvPr id="6150" name="Picture 6" descr="תוצאת תמונה עבור be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682" y="3882366"/>
              <a:ext cx="1065468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5294784" y="4190491"/>
              <a:ext cx="1221281" cy="2121409"/>
              <a:chOff x="4456584" y="4368064"/>
              <a:chExt cx="1221281" cy="2121409"/>
            </a:xfrm>
          </p:grpSpPr>
          <p:pic>
            <p:nvPicPr>
              <p:cNvPr id="6146" name="Picture 2" descr="תוצאת תמונה עבור bee trap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76" r="48450"/>
              <a:stretch/>
            </p:blipFill>
            <p:spPr bwMode="auto">
              <a:xfrm>
                <a:off x="4456584" y="4421187"/>
                <a:ext cx="975517" cy="2068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Oval 5"/>
              <p:cNvSpPr/>
              <p:nvPr/>
            </p:nvSpPr>
            <p:spPr>
              <a:xfrm rot="9298829">
                <a:off x="5299773" y="4915496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 rot="9298829">
                <a:off x="5202138" y="4890554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 rot="9298829">
                <a:off x="5012677" y="5155905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 rot="9298829">
                <a:off x="5050580" y="5056238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 rot="9298829">
                <a:off x="5126921" y="5075159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 rot="9298829">
                <a:off x="5192420" y="4987256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 rot="9298829">
                <a:off x="5283075" y="4781418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rot="9298829">
                <a:off x="5449115" y="4752081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rot="9298829">
                <a:off x="5385073" y="4564550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 rot="9298829">
                <a:off x="5045708" y="5222018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 rot="9298829">
                <a:off x="4952522" y="5288081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9298829">
                <a:off x="4989668" y="5378274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9298829">
                <a:off x="4945363" y="5468468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 rot="9298829">
                <a:off x="5022699" y="5300146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 rot="9298829">
                <a:off x="5515179" y="4887428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 rot="9298829">
                <a:off x="5628160" y="4746286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 rot="9298829">
                <a:off x="5556685" y="4618739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 rot="9298829">
                <a:off x="5499247" y="4492399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 rot="9298829">
                <a:off x="5466216" y="4368064"/>
                <a:ext cx="49705" cy="49705"/>
              </a:xfrm>
              <a:prstGeom prst="ellipse">
                <a:avLst/>
              </a:prstGeom>
              <a:solidFill>
                <a:srgbClr val="9414BC">
                  <a:alpha val="9294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0" y="-18187"/>
            <a:ext cx="3393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Both 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</a:t>
            </a:r>
            <a:r>
              <a:rPr lang="en-US" sz="2000" b="1" dirty="0" smtClean="0"/>
              <a:t> </a:t>
            </a:r>
            <a:r>
              <a:rPr lang="en-US" sz="2000" dirty="0" smtClean="0"/>
              <a:t>and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Important Hyper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Replay Buffer and </a:t>
            </a:r>
            <a:r>
              <a:rPr lang="en-US" dirty="0"/>
              <a:t>M</a:t>
            </a:r>
            <a:r>
              <a:rPr lang="en-US" dirty="0" smtClean="0"/>
              <a:t>ini Batch size </a:t>
            </a:r>
            <a:r>
              <a:rPr lang="en-US" dirty="0"/>
              <a:t>-</a:t>
            </a:r>
            <a:r>
              <a:rPr lang="en-US" dirty="0" smtClean="0"/>
              <a:t> saves old experience and randomly sample from it: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Big buffer size - saves experience from untrained agent.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Small buffer size - not enough information to train from.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Big mini batch - computational expensive, too much correlation between samples.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Small mini batch - computational cheaper, less correlation, longer learning rate.</a:t>
            </a:r>
          </a:p>
          <a:p>
            <a:r>
              <a:rPr lang="en-US" dirty="0" smtClean="0"/>
              <a:t>Other important parameters: </a:t>
            </a:r>
          </a:p>
          <a:p>
            <a:pPr lvl="1"/>
            <a:r>
              <a:rPr lang="en-US" dirty="0" smtClean="0"/>
              <a:t>learning rates, discount factor(gamma), Target change rate (Tau), etc.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18187"/>
            <a:ext cx="3393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Both 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</a:t>
            </a:r>
            <a:r>
              <a:rPr lang="en-US" sz="2000" b="1" dirty="0" smtClean="0"/>
              <a:t> </a:t>
            </a:r>
            <a:r>
              <a:rPr lang="en-US" sz="2000" dirty="0" smtClean="0"/>
              <a:t>and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2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905000" y="1559718"/>
            <a:ext cx="9601199" cy="4879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Reminder - Project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82975" cy="2192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113" y="1684226"/>
            <a:ext cx="6075734" cy="463016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750816" y="5299830"/>
            <a:ext cx="1008367" cy="5221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8164892" y="4562599"/>
            <a:ext cx="1302588" cy="27740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631846" y="3402435"/>
            <a:ext cx="427514" cy="38919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95932" y="5736790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1st link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499341" y="468841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2nd link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00518" y="3030171"/>
            <a:ext cx="88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3rd link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675518" y="5486721"/>
            <a:ext cx="994163" cy="28455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73934" y="5604789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1st motor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09160" y="4325987"/>
            <a:ext cx="118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2nd motor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989805" y="4704298"/>
            <a:ext cx="669546" cy="1218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809025" y="3791631"/>
            <a:ext cx="113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3rd motor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8059360" y="3996799"/>
            <a:ext cx="1687126" cy="1310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29998" y="1889672"/>
            <a:ext cx="19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</a:t>
            </a:r>
            <a:r>
              <a:rPr lang="es-ES" dirty="0" smtClean="0"/>
              <a:t> </a:t>
            </a:r>
            <a:r>
              <a:rPr lang="en-US" dirty="0" smtClean="0"/>
              <a:t>effector  </a:t>
            </a:r>
          </a:p>
          <a:p>
            <a:pPr algn="ctr"/>
            <a:r>
              <a:rPr lang="en-US" dirty="0" smtClean="0"/>
              <a:t>represent cable tip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2"/>
          </p:cNvCxnSpPr>
          <p:nvPr/>
        </p:nvCxnSpPr>
        <p:spPr>
          <a:xfrm flipH="1">
            <a:off x="7099777" y="2536003"/>
            <a:ext cx="203982" cy="7132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24301" y="2401235"/>
            <a:ext cx="186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Hollow wiring box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175385" y="2895075"/>
            <a:ext cx="862101" cy="1906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160150" y="3999309"/>
            <a:ext cx="913286" cy="31383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402011" y="4068308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Pre tensioned</a:t>
            </a:r>
          </a:p>
          <a:p>
            <a:r>
              <a:rPr lang="en-US" dirty="0" smtClean="0"/>
              <a:t> spring mechanism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237395" y="2366425"/>
            <a:ext cx="90078" cy="114220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51356" y="1949251"/>
            <a:ext cx="179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Navigation target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87" y="4898477"/>
            <a:ext cx="2707332" cy="132712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662" y="439434"/>
            <a:ext cx="2179639" cy="181086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/>
          <p:cNvSpPr txBox="1"/>
          <p:nvPr/>
        </p:nvSpPr>
        <p:spPr>
          <a:xfrm>
            <a:off x="10098093" y="2212837"/>
            <a:ext cx="1868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Hollow wiring box</a:t>
            </a:r>
          </a:p>
          <a:p>
            <a:pPr algn="ctr"/>
            <a:r>
              <a:rPr lang="en-US" dirty="0" smtClean="0"/>
              <a:t>Cad model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931865" y="5945078"/>
            <a:ext cx="1348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Manipulator</a:t>
            </a:r>
          </a:p>
          <a:p>
            <a:pPr algn="ctr"/>
            <a:r>
              <a:rPr lang="en-US" dirty="0" smtClean="0"/>
              <a:t>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9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07941" y="3020339"/>
            <a:ext cx="9912510" cy="4307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Minimal torques and forces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07940" y="2256410"/>
            <a:ext cx="9912512" cy="7639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Standard PD mimic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Learning</a:t>
            </a:r>
            <a:r>
              <a:rPr lang="es-ES" dirty="0" smtClean="0"/>
              <a:t> </a:t>
            </a:r>
            <a:r>
              <a:rPr lang="en-US" dirty="0" smtClean="0"/>
              <a:t>properties - </a:t>
            </a:r>
            <a:r>
              <a:rPr lang="en-US" b="1" dirty="0" smtClean="0">
                <a:solidFill>
                  <a:srgbClr val="92D050"/>
                </a:solidFill>
              </a:rPr>
              <a:t>Standard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Reward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Reward at each step:</a:t>
            </a:r>
          </a:p>
          <a:p>
            <a:pPr lvl="1"/>
            <a:r>
              <a:rPr lang="en-US" dirty="0" smtClean="0"/>
              <a:t>Minimize distance from target</a:t>
            </a:r>
          </a:p>
          <a:p>
            <a:pPr lvl="1"/>
            <a:r>
              <a:rPr lang="en-US" dirty="0" smtClean="0"/>
              <a:t>Minimize difference from desired end effector angle</a:t>
            </a:r>
          </a:p>
          <a:p>
            <a:pPr lvl="1"/>
            <a:r>
              <a:rPr lang="en-US" dirty="0" smtClean="0"/>
              <a:t>Minimize forces exerted on the end effector</a:t>
            </a:r>
          </a:p>
          <a:p>
            <a:pPr marL="228600" lvl="1"/>
            <a:r>
              <a:rPr lang="en-US" sz="2800" dirty="0" smtClean="0"/>
              <a:t>Final episodic reward if specific criteria </a:t>
            </a:r>
            <a:r>
              <a:rPr lang="en-US" sz="2800" dirty="0"/>
              <a:t>are </a:t>
            </a:r>
            <a:r>
              <a:rPr lang="en-US" sz="2800" dirty="0" smtClean="0"/>
              <a:t>met:</a:t>
            </a:r>
          </a:p>
          <a:p>
            <a:pPr marL="685800" lvl="2"/>
            <a:r>
              <a:rPr lang="en-US" b="1" dirty="0"/>
              <a:t>We used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 smtClean="0"/>
              <a:t>Bonus reward when final distance/angle  from target is lower than a desired value.</a:t>
            </a:r>
          </a:p>
          <a:p>
            <a:pPr marL="685800" lvl="2"/>
            <a:endParaRPr lang="en-US" dirty="0" smtClean="0"/>
          </a:p>
          <a:p>
            <a:pPr marL="685800" lvl="2"/>
            <a:r>
              <a:rPr lang="en-US" dirty="0" smtClean="0"/>
              <a:t>More advanced ideas that we didn’t use:</a:t>
            </a:r>
          </a:p>
          <a:p>
            <a:pPr marL="1143000" lvl="3"/>
            <a:r>
              <a:rPr lang="en-US" dirty="0"/>
              <a:t>F</a:t>
            </a:r>
            <a:r>
              <a:rPr lang="en-US" dirty="0" smtClean="0"/>
              <a:t>inal penalty if during  an episode the robot touched itself.</a:t>
            </a:r>
          </a:p>
          <a:p>
            <a:pPr marL="1143000" lvl="3"/>
            <a:r>
              <a:rPr lang="en-US" dirty="0" smtClean="0"/>
              <a:t>Reward regarding the length/shape of the trajectory.</a:t>
            </a:r>
          </a:p>
          <a:p>
            <a:pPr marL="1143000" lvl="3"/>
            <a:r>
              <a:rPr lang="en-US" dirty="0" smtClean="0"/>
              <a:t>Reward that aims to minimize the control effort.</a:t>
            </a:r>
          </a:p>
          <a:p>
            <a:pPr marL="914400" lvl="3" indent="0">
              <a:buNone/>
            </a:pPr>
            <a:endParaRPr lang="en-US" dirty="0"/>
          </a:p>
          <a:p>
            <a:pPr marL="1143000" lvl="3"/>
            <a:endParaRPr lang="en-US" dirty="0" smtClean="0"/>
          </a:p>
          <a:p>
            <a:pPr marL="457200" lvl="2" indent="0">
              <a:buNone/>
            </a:pPr>
            <a:endParaRPr lang="en-US" dirty="0" smtClean="0"/>
          </a:p>
          <a:p>
            <a:pPr marL="685800" lvl="2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0" y="-4207"/>
            <a:ext cx="1101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370"/>
          <p:cNvGrpSpPr/>
          <p:nvPr/>
        </p:nvGrpSpPr>
        <p:grpSpPr>
          <a:xfrm>
            <a:off x="2079191" y="1138533"/>
            <a:ext cx="10134943" cy="5700905"/>
            <a:chOff x="0" y="0"/>
            <a:chExt cx="12192000" cy="6858000"/>
          </a:xfrm>
        </p:grpSpPr>
        <p:sp>
          <p:nvSpPr>
            <p:cNvPr id="368" name="Rectangle 367"/>
            <p:cNvSpPr/>
            <p:nvPr/>
          </p:nvSpPr>
          <p:spPr>
            <a:xfrm>
              <a:off x="5790180" y="44450"/>
              <a:ext cx="496756" cy="2267155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5" name="Group 364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68206"/>
            </a:xfrm>
          </p:grpSpPr>
          <p:sp>
            <p:nvSpPr>
              <p:cNvPr id="363" name="Rectangle 362"/>
              <p:cNvSpPr/>
              <p:nvPr/>
            </p:nvSpPr>
            <p:spPr>
              <a:xfrm>
                <a:off x="16647" y="33562"/>
                <a:ext cx="5776446" cy="6824438"/>
              </a:xfrm>
              <a:prstGeom prst="rect">
                <a:avLst/>
              </a:prstGeom>
              <a:solidFill>
                <a:srgbClr val="FF000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6278450" y="43768"/>
                <a:ext cx="5888135" cy="6824438"/>
              </a:xfrm>
              <a:prstGeom prst="rect">
                <a:avLst/>
              </a:prstGeom>
              <a:solidFill>
                <a:srgbClr val="FF000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5" name="Straight Connector 274"/>
              <p:cNvCxnSpPr/>
              <p:nvPr/>
            </p:nvCxnSpPr>
            <p:spPr>
              <a:xfrm>
                <a:off x="6481666" y="5439233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6481666" y="6451603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>
                <a:off x="4913087" y="5439233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4913087" y="6451603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4913087" y="3414489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 3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5484507" y="2326821"/>
                <a:ext cx="1132113" cy="1431019"/>
                <a:chOff x="6126067" y="-2224315"/>
                <a:chExt cx="1132113" cy="1431019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6184123" y="-2224314"/>
                  <a:ext cx="0" cy="1190171"/>
                </a:xfrm>
                <a:prstGeom prst="line">
                  <a:avLst/>
                </a:prstGeom>
                <a:ln w="139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184123" y="-2224315"/>
                  <a:ext cx="1074057" cy="0"/>
                </a:xfrm>
                <a:prstGeom prst="line">
                  <a:avLst/>
                </a:prstGeom>
                <a:ln w="139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7250923" y="-2224315"/>
                  <a:ext cx="0" cy="1190171"/>
                </a:xfrm>
                <a:prstGeom prst="line">
                  <a:avLst/>
                </a:prstGeom>
                <a:ln w="139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6126067" y="-1150257"/>
                  <a:ext cx="508000" cy="333829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6742017" y="-1150257"/>
                  <a:ext cx="450850" cy="356961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7" name="Straight Connector 206"/>
              <p:cNvCxnSpPr/>
              <p:nvPr/>
            </p:nvCxnSpPr>
            <p:spPr>
              <a:xfrm>
                <a:off x="319314" y="5417460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19314" y="6429830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319314" y="3392716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319314" y="4405088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319314" y="355600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319314" y="2380344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319314" y="1367972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1859902" y="355600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3400490" y="355600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4941078" y="355600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6481666" y="355600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8022254" y="355600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9562842" y="355600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11103428" y="355600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1859902" y="5417460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1859902" y="6429830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1859902" y="3392716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1859902" y="4405088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1859902" y="2380344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1859902" y="1367972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3400490" y="5417460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3400490" y="6429830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3514790" y="1273634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8022254" y="5439233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8022254" y="6451603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9562842" y="5417460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>
                <a:off x="9562842" y="6429830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9562842" y="3392716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9562842" y="4405088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9562842" y="2380344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9562842" y="1367972"/>
                <a:ext cx="769257" cy="0"/>
              </a:xfrm>
              <a:prstGeom prst="line">
                <a:avLst/>
              </a:prstGeom>
              <a:ln w="2540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11103428" y="5417460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11103428" y="6429830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11103428" y="3392716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11103428" y="4405088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11103428" y="2380344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11103428" y="1367972"/>
                <a:ext cx="769257" cy="0"/>
              </a:xfrm>
              <a:prstGeom prst="line">
                <a:avLst/>
              </a:prstGeom>
              <a:ln w="330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4885096" y="2406656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6946804" y="3392716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>
                <a:off x="6946804" y="2402117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3514790" y="2398489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3514790" y="3300189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3514790" y="4377877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5043553" y="4377877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6634067" y="4377877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8132667" y="4405088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8132667" y="3414489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>
                <a:off x="8132667" y="2365833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8132667" y="1389745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6722871" y="1309917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/>
              <p:nvPr/>
            </p:nvCxnSpPr>
            <p:spPr>
              <a:xfrm>
                <a:off x="5000658" y="1273634"/>
                <a:ext cx="447610" cy="0"/>
              </a:xfrm>
              <a:prstGeom prst="line">
                <a:avLst/>
              </a:prstGeom>
              <a:ln w="1905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>
                <a:off x="6946804" y="2921906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4885096" y="2872012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>
                <a:off x="5325531" y="1970312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>
                <a:off x="5977991" y="1970312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6680072" y="1970312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3" name="Group 332"/>
              <p:cNvGrpSpPr/>
              <p:nvPr/>
            </p:nvGrpSpPr>
            <p:grpSpPr>
              <a:xfrm>
                <a:off x="5887230" y="3400200"/>
                <a:ext cx="311376" cy="306612"/>
                <a:chOff x="7710878" y="-811894"/>
                <a:chExt cx="311376" cy="306612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7710878" y="-658588"/>
                  <a:ext cx="311376" cy="0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7866566" y="-811894"/>
                  <a:ext cx="0" cy="306612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/>
              <p:cNvGrpSpPr/>
              <p:nvPr/>
            </p:nvGrpSpPr>
            <p:grpSpPr>
              <a:xfrm>
                <a:off x="5657069" y="2565627"/>
                <a:ext cx="760712" cy="749074"/>
                <a:chOff x="7710878" y="-811894"/>
                <a:chExt cx="311376" cy="306612"/>
              </a:xfrm>
            </p:grpSpPr>
            <p:cxnSp>
              <p:nvCxnSpPr>
                <p:cNvPr id="338" name="Straight Connector 337"/>
                <p:cNvCxnSpPr/>
                <p:nvPr/>
              </p:nvCxnSpPr>
              <p:spPr>
                <a:xfrm>
                  <a:off x="7710878" y="-658588"/>
                  <a:ext cx="311376" cy="0"/>
                </a:xfrm>
                <a:prstGeom prst="line">
                  <a:avLst/>
                </a:prstGeom>
                <a:ln w="635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7866566" y="-811894"/>
                  <a:ext cx="0" cy="306612"/>
                </a:xfrm>
                <a:prstGeom prst="line">
                  <a:avLst/>
                </a:prstGeom>
                <a:ln w="635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/>
              <p:cNvGrpSpPr/>
              <p:nvPr/>
            </p:nvGrpSpPr>
            <p:grpSpPr>
              <a:xfrm>
                <a:off x="6392125" y="3066600"/>
                <a:ext cx="311376" cy="306612"/>
                <a:chOff x="7710878" y="-811894"/>
                <a:chExt cx="311376" cy="306612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7710878" y="-658588"/>
                  <a:ext cx="311376" cy="0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7866566" y="-811894"/>
                  <a:ext cx="0" cy="306612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3" name="Group 342"/>
              <p:cNvGrpSpPr/>
              <p:nvPr/>
            </p:nvGrpSpPr>
            <p:grpSpPr>
              <a:xfrm>
                <a:off x="5458777" y="3076584"/>
                <a:ext cx="311376" cy="306612"/>
                <a:chOff x="7710878" y="-811894"/>
                <a:chExt cx="311376" cy="306612"/>
              </a:xfrm>
            </p:grpSpPr>
            <p:cxnSp>
              <p:nvCxnSpPr>
                <p:cNvPr id="344" name="Straight Connector 343"/>
                <p:cNvCxnSpPr/>
                <p:nvPr/>
              </p:nvCxnSpPr>
              <p:spPr>
                <a:xfrm>
                  <a:off x="7710878" y="-658588"/>
                  <a:ext cx="311376" cy="0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7866566" y="-811894"/>
                  <a:ext cx="0" cy="306612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6" name="Group 345"/>
              <p:cNvGrpSpPr/>
              <p:nvPr/>
            </p:nvGrpSpPr>
            <p:grpSpPr>
              <a:xfrm>
                <a:off x="5434659" y="2486036"/>
                <a:ext cx="311376" cy="306612"/>
                <a:chOff x="7710878" y="-811894"/>
                <a:chExt cx="311376" cy="306612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7710878" y="-658588"/>
                  <a:ext cx="311376" cy="0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>
                  <a:off x="7866566" y="-811894"/>
                  <a:ext cx="0" cy="306612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/>
              <p:cNvGrpSpPr/>
              <p:nvPr/>
            </p:nvGrpSpPr>
            <p:grpSpPr>
              <a:xfrm>
                <a:off x="5644903" y="2114103"/>
                <a:ext cx="311376" cy="306612"/>
                <a:chOff x="7710878" y="-811894"/>
                <a:chExt cx="311376" cy="306612"/>
              </a:xfrm>
            </p:grpSpPr>
            <p:cxnSp>
              <p:nvCxnSpPr>
                <p:cNvPr id="350" name="Straight Connector 349"/>
                <p:cNvCxnSpPr/>
                <p:nvPr/>
              </p:nvCxnSpPr>
              <p:spPr>
                <a:xfrm>
                  <a:off x="7710878" y="-658588"/>
                  <a:ext cx="311376" cy="0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7866566" y="-811894"/>
                  <a:ext cx="0" cy="306612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/>
            </p:nvGrpSpPr>
            <p:grpSpPr>
              <a:xfrm>
                <a:off x="6114925" y="2161739"/>
                <a:ext cx="311376" cy="306612"/>
                <a:chOff x="7710878" y="-811894"/>
                <a:chExt cx="311376" cy="306612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7710878" y="-658588"/>
                  <a:ext cx="311376" cy="0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>
                  <a:off x="7866566" y="-811894"/>
                  <a:ext cx="0" cy="306612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5" name="Group 354"/>
              <p:cNvGrpSpPr/>
              <p:nvPr/>
            </p:nvGrpSpPr>
            <p:grpSpPr>
              <a:xfrm>
                <a:off x="6467065" y="2456553"/>
                <a:ext cx="311376" cy="306612"/>
                <a:chOff x="7710878" y="-811894"/>
                <a:chExt cx="311376" cy="306612"/>
              </a:xfrm>
            </p:grpSpPr>
            <p:cxnSp>
              <p:nvCxnSpPr>
                <p:cNvPr id="356" name="Straight Connector 355"/>
                <p:cNvCxnSpPr/>
                <p:nvPr/>
              </p:nvCxnSpPr>
              <p:spPr>
                <a:xfrm>
                  <a:off x="7710878" y="-658588"/>
                  <a:ext cx="311376" cy="0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/>
              </p:nvCxnSpPr>
              <p:spPr>
                <a:xfrm>
                  <a:off x="7866566" y="-811894"/>
                  <a:ext cx="0" cy="306612"/>
                </a:xfrm>
                <a:prstGeom prst="line">
                  <a:avLst/>
                </a:prstGeom>
                <a:ln w="63500">
                  <a:solidFill>
                    <a:srgbClr val="0DAB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8" name="Straight Connector 357"/>
              <p:cNvCxnSpPr/>
              <p:nvPr/>
            </p:nvCxnSpPr>
            <p:spPr>
              <a:xfrm>
                <a:off x="6710606" y="3706812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>
                <a:off x="5940312" y="3992562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5040784" y="3840162"/>
                <a:ext cx="311376" cy="0"/>
              </a:xfrm>
              <a:prstGeom prst="line">
                <a:avLst/>
              </a:prstGeom>
              <a:ln w="63500">
                <a:solidFill>
                  <a:srgbClr val="CDE1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5" name="Rectangle 374"/>
          <p:cNvSpPr/>
          <p:nvPr/>
        </p:nvSpPr>
        <p:spPr>
          <a:xfrm>
            <a:off x="47104" y="1138534"/>
            <a:ext cx="1988263" cy="5692434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background</a:t>
            </a:r>
            <a:r>
              <a:rPr lang="en-US" b="1" dirty="0"/>
              <a:t> </a:t>
            </a:r>
            <a:r>
              <a:rPr lang="en-US" dirty="0" smtClean="0">
                <a:solidFill>
                  <a:schemeClr val="tx1"/>
                </a:solidFill>
              </a:rPr>
              <a:t>Force </a:t>
            </a:r>
            <a:r>
              <a:rPr lang="en-US" dirty="0">
                <a:solidFill>
                  <a:schemeClr val="tx1"/>
                </a:solidFill>
              </a:rPr>
              <a:t>penalty zone: penalty is proportional  to force magnitude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Blue minuses </a:t>
            </a:r>
            <a:r>
              <a:rPr lang="en-US" dirty="0" smtClean="0">
                <a:solidFill>
                  <a:schemeClr val="tx1"/>
                </a:solidFill>
              </a:rPr>
              <a:t>location </a:t>
            </a:r>
            <a:r>
              <a:rPr lang="en-US" dirty="0">
                <a:solidFill>
                  <a:schemeClr val="tx1"/>
                </a:solidFill>
              </a:rPr>
              <a:t>and angle penalty field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Green pluses 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location and angle  positive reward field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Yellow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plus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final reward .</a:t>
            </a:r>
          </a:p>
        </p:txBody>
      </p:sp>
      <p:sp>
        <p:nvSpPr>
          <p:cNvPr id="376" name="Rectangle 375"/>
          <p:cNvSpPr/>
          <p:nvPr/>
        </p:nvSpPr>
        <p:spPr>
          <a:xfrm>
            <a:off x="6892441" y="4925184"/>
            <a:ext cx="413887" cy="1884636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Title 1"/>
          <p:cNvSpPr>
            <a:spLocks noGrp="1"/>
          </p:cNvSpPr>
          <p:nvPr>
            <p:ph type="title"/>
          </p:nvPr>
        </p:nvSpPr>
        <p:spPr>
          <a:xfrm>
            <a:off x="838200" y="-9933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Reward field Visualization</a:t>
            </a:r>
            <a:endParaRPr lang="en-US" dirty="0"/>
          </a:p>
        </p:txBody>
      </p:sp>
      <p:cxnSp>
        <p:nvCxnSpPr>
          <p:cNvPr id="380" name="Straight Connector 379"/>
          <p:cNvCxnSpPr/>
          <p:nvPr/>
        </p:nvCxnSpPr>
        <p:spPr>
          <a:xfrm>
            <a:off x="7277300" y="4099955"/>
            <a:ext cx="258840" cy="0"/>
          </a:xfrm>
          <a:prstGeom prst="line">
            <a:avLst/>
          </a:prstGeom>
          <a:ln w="63500">
            <a:solidFill>
              <a:srgbClr val="0DAB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>
          <a:xfrm>
            <a:off x="7406720" y="3972705"/>
            <a:ext cx="0" cy="254501"/>
          </a:xfrm>
          <a:prstGeom prst="line">
            <a:avLst/>
          </a:prstGeom>
          <a:ln w="63500">
            <a:solidFill>
              <a:srgbClr val="0DAB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>
            <a:off x="6686886" y="4049292"/>
            <a:ext cx="258840" cy="0"/>
          </a:xfrm>
          <a:prstGeom prst="line">
            <a:avLst/>
          </a:prstGeom>
          <a:ln w="63500">
            <a:solidFill>
              <a:srgbClr val="0DAB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>
            <a:off x="6816306" y="3922042"/>
            <a:ext cx="0" cy="254501"/>
          </a:xfrm>
          <a:prstGeom prst="line">
            <a:avLst/>
          </a:prstGeom>
          <a:ln w="63500">
            <a:solidFill>
              <a:srgbClr val="0DAB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0" y="-71675"/>
            <a:ext cx="1101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Robot </a:t>
            </a:r>
            <a:r>
              <a:rPr lang="en-US" dirty="0" smtClean="0"/>
              <a:t>behavior before learning</a:t>
            </a:r>
            <a:br>
              <a:rPr lang="en-US" dirty="0" smtClean="0"/>
            </a:b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applies to all cases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71675"/>
            <a:ext cx="1101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16" name="RL_NOR_LEAR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3419" y="2376488"/>
            <a:ext cx="5745162" cy="32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Robot </a:t>
            </a:r>
            <a:r>
              <a:rPr lang="en-US" dirty="0" smtClean="0"/>
              <a:t>after</a:t>
            </a:r>
            <a:r>
              <a:rPr lang="es-ES" dirty="0" smtClean="0"/>
              <a:t> 200K </a:t>
            </a:r>
            <a:r>
              <a:rPr lang="en-US" dirty="0" smtClean="0"/>
              <a:t>learning</a:t>
            </a:r>
            <a:r>
              <a:rPr lang="es-ES" dirty="0" smtClean="0"/>
              <a:t> </a:t>
            </a:r>
            <a:r>
              <a:rPr lang="en-US" dirty="0" smtClean="0"/>
              <a:t>steps</a:t>
            </a:r>
            <a:br>
              <a:rPr lang="en-US" dirty="0" smtClean="0"/>
            </a:br>
            <a:r>
              <a:rPr lang="en-US" b="1" dirty="0" smtClean="0">
                <a:solidFill>
                  <a:srgbClr val="92D050"/>
                </a:solidFill>
              </a:rPr>
              <a:t>standard learning</a:t>
            </a:r>
            <a:endParaRPr lang="en-US" b="1" dirty="0">
              <a:solidFill>
                <a:srgbClr val="92D050"/>
              </a:solidFill>
            </a:endParaRPr>
          </a:p>
        </p:txBody>
      </p:sp>
      <p:pic>
        <p:nvPicPr>
          <p:cNvPr id="5" name="1_VIDEO_CROSS_S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90688"/>
            <a:ext cx="5849257" cy="3290207"/>
          </a:xfrm>
          <a:prstGeom prst="rect">
            <a:avLst/>
          </a:prstGeom>
        </p:spPr>
      </p:pic>
      <p:pic>
        <p:nvPicPr>
          <p:cNvPr id="6" name="vid_1_iso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2743" y="1690688"/>
            <a:ext cx="5849257" cy="32902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0075" y="5225143"/>
            <a:ext cx="69918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Random start location. </a:t>
            </a:r>
          </a:p>
          <a:p>
            <a:r>
              <a:rPr lang="en-US" sz="2800" b="1" dirty="0" smtClean="0"/>
              <a:t>Robot learned to avoid hitting the wiring box!</a:t>
            </a:r>
          </a:p>
          <a:p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64512" y="6425472"/>
            <a:ext cx="806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Force penalty , Location reward, </a:t>
            </a:r>
            <a:r>
              <a:rPr lang="en-US" b="1" dirty="0"/>
              <a:t>A</a:t>
            </a:r>
            <a:r>
              <a:rPr lang="en-US" b="1" dirty="0" smtClean="0"/>
              <a:t>ngle reward, Final reward for reaching the target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-71675"/>
            <a:ext cx="1101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5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0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5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358" y="2212018"/>
            <a:ext cx="5697284" cy="4286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Graphic 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71675"/>
            <a:ext cx="1101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</a:t>
            </a:r>
            <a:r>
              <a:rPr lang="en-US" b="1" dirty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34000" y="4591387"/>
            <a:ext cx="609600" cy="77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9873148">
            <a:off x="3849207" y="3770598"/>
            <a:ext cx="357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Agent lock into final reward position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5705" y="1381021"/>
            <a:ext cx="9898095" cy="830997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Trained agent success rate in mission is over 90%</a:t>
            </a:r>
          </a:p>
          <a:p>
            <a:pPr algn="ctr"/>
            <a:r>
              <a:rPr lang="en-US" sz="2400" dirty="0" smtClean="0"/>
              <a:t>We believe that this percentage can be improved as function of training steps.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3245799" y="4140269"/>
            <a:ext cx="625236" cy="276999"/>
          </a:xfrm>
          <a:prstGeom prst="rect">
            <a:avLst/>
          </a:prstGeom>
          <a:solidFill>
            <a:srgbClr val="F8F8F8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reward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66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 value 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6" y="1758156"/>
            <a:ext cx="5811914" cy="4372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901596" cy="4439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71675"/>
            <a:ext cx="1101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Actor and Critic performance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8156"/>
            <a:ext cx="5787663" cy="4354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37" y="1690688"/>
            <a:ext cx="5787663" cy="43540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-71675"/>
            <a:ext cx="1101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Impedance behavior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different approaches to solve the same problem.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106328" y="2940277"/>
            <a:ext cx="3236686" cy="32366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Path tracking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796326" y="2940276"/>
            <a:ext cx="3459843" cy="3236686"/>
          </a:xfrm>
          <a:prstGeom prst="roundRect">
            <a:avLst/>
          </a:prstGeom>
          <a:solidFill>
            <a:srgbClr val="FAA290"/>
          </a:solidFill>
          <a:ln w="317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Behavioral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Change when forces are greater than zero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9640" y="2294856"/>
            <a:ext cx="2330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/>
              <a:t>Approach 1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6361216" y="2293945"/>
            <a:ext cx="2330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/>
              <a:t>Approach 2</a:t>
            </a:r>
            <a:endParaRPr lang="en-US" sz="3600" u="sng" dirty="0"/>
          </a:p>
        </p:txBody>
      </p:sp>
      <p:sp>
        <p:nvSpPr>
          <p:cNvPr id="4" name="Rectangle 3"/>
          <p:cNvSpPr/>
          <p:nvPr/>
        </p:nvSpPr>
        <p:spPr>
          <a:xfrm>
            <a:off x="33006" y="-4207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2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tabLst>
                <a:tab pos="2974975" algn="l"/>
              </a:tabLst>
            </a:pPr>
            <a:r>
              <a:rPr lang="en-US" dirty="0"/>
              <a:t>Approach </a:t>
            </a:r>
            <a:r>
              <a:rPr lang="en-US" dirty="0" smtClean="0"/>
              <a:t>1 </a:t>
            </a:r>
            <a:r>
              <a:rPr lang="en-US" dirty="0"/>
              <a:t>main idea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 smtClean="0"/>
              <a:t>Based</a:t>
            </a:r>
            <a:r>
              <a:rPr lang="es-ES" dirty="0" smtClean="0"/>
              <a:t> </a:t>
            </a:r>
            <a:r>
              <a:rPr lang="en-US" dirty="0" smtClean="0"/>
              <a:t>on</a:t>
            </a:r>
            <a:r>
              <a:rPr lang="es-ES" dirty="0" smtClean="0"/>
              <a:t> </a:t>
            </a:r>
            <a:r>
              <a:rPr lang="en-US" dirty="0" smtClean="0"/>
              <a:t>Zacksenhouse </a:t>
            </a:r>
            <a:r>
              <a:rPr lang="es-ES" dirty="0" smtClean="0"/>
              <a:t>and Valency </a:t>
            </a:r>
            <a:r>
              <a:rPr lang="en-US" dirty="0" smtClean="0"/>
              <a:t>article</a:t>
            </a:r>
            <a:r>
              <a:rPr lang="es-ES" dirty="0" smtClean="0"/>
              <a:t>, PB-IC (similar to 1st </a:t>
            </a:r>
            <a:r>
              <a:rPr lang="en-US" dirty="0" smtClean="0"/>
              <a:t>part</a:t>
            </a:r>
            <a:r>
              <a:rPr lang="es-ES" dirty="0" smtClean="0"/>
              <a:t>)</a:t>
            </a:r>
          </a:p>
          <a:p>
            <a:r>
              <a:rPr lang="en-US" dirty="0" smtClean="0"/>
              <a:t>Step 1: beginning of each episode</a:t>
            </a:r>
          </a:p>
          <a:p>
            <a:pPr lvl="1"/>
            <a:r>
              <a:rPr lang="en-US" dirty="0" smtClean="0"/>
              <a:t>Build trajectory vectors from initial point to the target denoted by               .</a:t>
            </a:r>
          </a:p>
          <a:p>
            <a:pPr lvl="1"/>
            <a:r>
              <a:rPr lang="en-US" dirty="0" smtClean="0"/>
              <a:t>Initialize               to be the end effector’s position and velocity 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Step</a:t>
            </a:r>
            <a:r>
              <a:rPr lang="es-ES" dirty="0" smtClean="0"/>
              <a:t> 2: </a:t>
            </a:r>
            <a:r>
              <a:rPr lang="en-US" dirty="0" smtClean="0"/>
              <a:t>each</a:t>
            </a:r>
            <a:r>
              <a:rPr lang="es-ES" dirty="0" smtClean="0"/>
              <a:t> time </a:t>
            </a:r>
            <a:r>
              <a:rPr lang="en-US" dirty="0" smtClean="0"/>
              <a:t>step</a:t>
            </a:r>
          </a:p>
          <a:p>
            <a:pPr lvl="1"/>
            <a:r>
              <a:rPr lang="en-US" dirty="0" smtClean="0"/>
              <a:t>Solve the following ODE for               , Using current                and online forces vector measurement.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s-ES" dirty="0" smtClean="0"/>
          </a:p>
          <a:p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263252"/>
              </p:ext>
            </p:extLst>
          </p:nvPr>
        </p:nvGraphicFramePr>
        <p:xfrm>
          <a:off x="9874352" y="2682441"/>
          <a:ext cx="877965" cy="564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" name="Equation" r:id="rId3" imgW="355320" imgH="228600" progId="Equation.DSMT4">
                  <p:embed/>
                </p:oleObj>
              </mc:Choice>
              <mc:Fallback>
                <p:oleObj name="Equation" r:id="rId3" imgW="355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74352" y="2682441"/>
                        <a:ext cx="877965" cy="564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264546"/>
              </p:ext>
            </p:extLst>
          </p:nvPr>
        </p:nvGraphicFramePr>
        <p:xfrm>
          <a:off x="2728270" y="3111138"/>
          <a:ext cx="8683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" name="Equation" r:id="rId5" imgW="393480" imgH="228600" progId="Equation.DSMT4">
                  <p:embed/>
                </p:oleObj>
              </mc:Choice>
              <mc:Fallback>
                <p:oleObj name="Equation" r:id="rId5" imgW="393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8270" y="3111138"/>
                        <a:ext cx="868362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250996"/>
              </p:ext>
            </p:extLst>
          </p:nvPr>
        </p:nvGraphicFramePr>
        <p:xfrm>
          <a:off x="7990757" y="4341811"/>
          <a:ext cx="87788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5" name="Equation" r:id="rId7" imgW="877993" imgH="562405" progId="Equation.DSMT4">
                  <p:embed/>
                </p:oleObj>
              </mc:Choice>
              <mc:Fallback>
                <p:oleObj name="Equation" r:id="rId7" imgW="877993" imgH="56240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90757" y="4341811"/>
                        <a:ext cx="877887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432885"/>
              </p:ext>
            </p:extLst>
          </p:nvPr>
        </p:nvGraphicFramePr>
        <p:xfrm>
          <a:off x="5130269" y="4404329"/>
          <a:ext cx="8667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6" name="Equation" r:id="rId9" imgW="867198" imgH="502920" progId="Equation.DSMT4">
                  <p:embed/>
                </p:oleObj>
              </mc:Choice>
              <mc:Fallback>
                <p:oleObj name="Equation" r:id="rId9" imgW="867198" imgH="502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30269" y="4404329"/>
                        <a:ext cx="866775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89168" y="5041986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ODE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8270" y="5226652"/>
            <a:ext cx="4442095" cy="6278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006" y="-4207"/>
            <a:ext cx="238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Approach 1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5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</a:t>
            </a:r>
            <a:r>
              <a:rPr lang="es-ES" dirty="0" smtClean="0"/>
              <a:t> 3: </a:t>
            </a:r>
            <a:r>
              <a:rPr lang="en-US" dirty="0" smtClean="0"/>
              <a:t>each</a:t>
            </a:r>
            <a:r>
              <a:rPr lang="es-ES" dirty="0" smtClean="0"/>
              <a:t> time </a:t>
            </a:r>
            <a:r>
              <a:rPr lang="en-US" dirty="0" smtClean="0"/>
              <a:t>step:</a:t>
            </a:r>
          </a:p>
          <a:p>
            <a:pPr lvl="1"/>
            <a:r>
              <a:rPr lang="en-US" dirty="0" smtClean="0"/>
              <a:t>Reward the agent with respect to               . </a:t>
            </a:r>
          </a:p>
          <a:p>
            <a:pPr lvl="1"/>
            <a:r>
              <a:rPr lang="en-US" dirty="0" smtClean="0"/>
              <a:t>Reward = </a:t>
            </a:r>
          </a:p>
          <a:p>
            <a:pPr lvl="1"/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This </a:t>
            </a:r>
            <a:r>
              <a:rPr lang="en-US" sz="2800" dirty="0" smtClean="0"/>
              <a:t>approach was the natural step-up from the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part of the project.</a:t>
            </a:r>
            <a:endParaRPr lang="en-US" dirty="0" smtClean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The approach turned out to be computational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dirty="0" smtClean="0"/>
              <a:t>   expensive and converges slowly.</a:t>
            </a:r>
            <a:endParaRPr lang="en-US" sz="2800" dirty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The agent learned the control law.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sz="2800" dirty="0"/>
          </a:p>
          <a:p>
            <a:pPr marL="0" lvl="1" indent="0">
              <a:spcBef>
                <a:spcPts val="1000"/>
              </a:spcBef>
              <a:buNone/>
            </a:pP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tabLst>
                <a:tab pos="2974975" algn="l"/>
              </a:tabLst>
            </a:pPr>
            <a:r>
              <a:rPr lang="en-US" dirty="0"/>
              <a:t>Approach </a:t>
            </a:r>
            <a:r>
              <a:rPr lang="en-US" dirty="0" smtClean="0"/>
              <a:t>1 </a:t>
            </a:r>
            <a:r>
              <a:rPr lang="en-US" dirty="0"/>
              <a:t>main idea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960323"/>
              </p:ext>
            </p:extLst>
          </p:nvPr>
        </p:nvGraphicFramePr>
        <p:xfrm>
          <a:off x="5841634" y="2236586"/>
          <a:ext cx="8667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" name="Equation" r:id="rId3" imgW="867198" imgH="502920" progId="Equation.DSMT4">
                  <p:embed/>
                </p:oleObj>
              </mc:Choice>
              <mc:Fallback>
                <p:oleObj name="Equation" r:id="rId3" imgW="867198" imgH="502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1634" y="2236586"/>
                        <a:ext cx="866775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055983"/>
              </p:ext>
            </p:extLst>
          </p:nvPr>
        </p:nvGraphicFramePr>
        <p:xfrm>
          <a:off x="2814638" y="2597150"/>
          <a:ext cx="28765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7" name="Equation" r:id="rId5" imgW="1358640" imgH="279360" progId="Equation.DSMT4">
                  <p:embed/>
                </p:oleObj>
              </mc:Choice>
              <mc:Fallback>
                <p:oleObj name="Equation" r:id="rId5" imgW="1358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4638" y="2597150"/>
                        <a:ext cx="2876550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8140700" y="4018955"/>
            <a:ext cx="3556000" cy="2754919"/>
            <a:chOff x="6197541" y="2998288"/>
            <a:chExt cx="4852988" cy="3759727"/>
          </a:xfrm>
        </p:grpSpPr>
        <p:sp>
          <p:nvSpPr>
            <p:cNvPr id="8" name="Rectangle 7"/>
            <p:cNvSpPr/>
            <p:nvPr/>
          </p:nvSpPr>
          <p:spPr>
            <a:xfrm>
              <a:off x="6197541" y="2998288"/>
              <a:ext cx="4852988" cy="37597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0460741" y="3580376"/>
              <a:ext cx="158187" cy="15818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708409" y="6328720"/>
              <a:ext cx="158187" cy="15818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783707" y="5778380"/>
              <a:ext cx="158187" cy="158187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60391" y="6440163"/>
              <a:ext cx="8450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Start point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7485" y="3189288"/>
              <a:ext cx="76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Target</a:t>
              </a:r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7103696" y="6015561"/>
              <a:ext cx="158187" cy="15818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794259" y="5546848"/>
              <a:ext cx="158187" cy="15818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625520" y="4937268"/>
              <a:ext cx="158187" cy="15818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366097" y="4406473"/>
              <a:ext cx="158187" cy="15818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042357" y="3922200"/>
              <a:ext cx="158187" cy="15818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93590" y="5959898"/>
              <a:ext cx="12211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4"/>
                  </a:solidFill>
                </a:rPr>
                <a:t>Current location</a:t>
              </a:r>
              <a:endParaRPr 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9418317">
              <a:off x="7808007" y="5736520"/>
              <a:ext cx="793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trajectory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6948488" y="3765041"/>
              <a:ext cx="3476625" cy="2502642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6945509" y="5921826"/>
              <a:ext cx="158187" cy="1581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737023" y="5570221"/>
              <a:ext cx="158187" cy="1581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760014" y="5057837"/>
              <a:ext cx="158187" cy="1581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 rot="20917443">
              <a:off x="7560575" y="5163654"/>
              <a:ext cx="375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</a:rPr>
                <a:t>xm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cxnSp>
          <p:nvCxnSpPr>
            <p:cNvPr id="49" name="Straight Connector 48"/>
            <p:cNvCxnSpPr>
              <a:stCxn id="42" idx="4"/>
              <a:endCxn id="16" idx="0"/>
            </p:cNvCxnSpPr>
            <p:nvPr/>
          </p:nvCxnSpPr>
          <p:spPr>
            <a:xfrm>
              <a:off x="8839108" y="5216024"/>
              <a:ext cx="23693" cy="56235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5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2040338"/>
                </p:ext>
              </p:extLst>
            </p:nvPr>
          </p:nvGraphicFramePr>
          <p:xfrm>
            <a:off x="8896919" y="5353327"/>
            <a:ext cx="6350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8" name="Equation" r:id="rId7" imgW="634680" imgH="279360" progId="Equation.DSMT4">
                    <p:embed/>
                  </p:oleObj>
                </mc:Choice>
                <mc:Fallback>
                  <p:oleObj name="Equation" r:id="rId7" imgW="63468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896919" y="5353327"/>
                          <a:ext cx="6350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Rectangle 34"/>
          <p:cNvSpPr/>
          <p:nvPr/>
        </p:nvSpPr>
        <p:spPr>
          <a:xfrm>
            <a:off x="33006" y="-4207"/>
            <a:ext cx="238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Approach 1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4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259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a robotic end effector which represent a wire tip inside a model representing a wiring mechanism in an electrical cabinet.</a:t>
            </a:r>
          </a:p>
          <a:p>
            <a:r>
              <a:rPr lang="en-US" dirty="0" smtClean="0"/>
              <a:t>Operation</a:t>
            </a:r>
            <a:r>
              <a:rPr lang="es-ES" dirty="0" smtClean="0"/>
              <a:t> to be </a:t>
            </a:r>
            <a:r>
              <a:rPr lang="en-US" dirty="0" smtClean="0"/>
              <a:t>executed</a:t>
            </a:r>
            <a:r>
              <a:rPr lang="es-ES" dirty="0" smtClean="0"/>
              <a:t> </a:t>
            </a:r>
            <a:r>
              <a:rPr lang="en-US" dirty="0" smtClean="0"/>
              <a:t>with</a:t>
            </a:r>
            <a:r>
              <a:rPr lang="es-ES" dirty="0" smtClean="0"/>
              <a:t> </a:t>
            </a:r>
            <a:r>
              <a:rPr lang="en-US" dirty="0" smtClean="0"/>
              <a:t>minimal</a:t>
            </a:r>
            <a:r>
              <a:rPr lang="es-ES" dirty="0" smtClean="0"/>
              <a:t> </a:t>
            </a:r>
            <a:r>
              <a:rPr lang="en-US" dirty="0" smtClean="0"/>
              <a:t>forces exertion.</a:t>
            </a:r>
          </a:p>
          <a:p>
            <a:r>
              <a:rPr lang="en-US" dirty="0" smtClean="0"/>
              <a:t>Impedance</a:t>
            </a:r>
            <a:r>
              <a:rPr lang="es-ES" dirty="0" smtClean="0"/>
              <a:t> </a:t>
            </a:r>
            <a:r>
              <a:rPr lang="en-US" dirty="0" smtClean="0"/>
              <a:t>controller</a:t>
            </a:r>
            <a:r>
              <a:rPr lang="es-ES" dirty="0" smtClean="0"/>
              <a:t> </a:t>
            </a:r>
            <a:r>
              <a:rPr lang="en-US" dirty="0" smtClean="0"/>
              <a:t>was</a:t>
            </a:r>
            <a:r>
              <a:rPr lang="es-ES" dirty="0" smtClean="0"/>
              <a:t> </a:t>
            </a:r>
            <a:r>
              <a:rPr lang="en-US" dirty="0" smtClean="0"/>
              <a:t>suggested</a:t>
            </a:r>
            <a:r>
              <a:rPr lang="es-ES" dirty="0" smtClean="0"/>
              <a:t> as </a:t>
            </a:r>
            <a:r>
              <a:rPr lang="en-US" dirty="0" smtClean="0"/>
              <a:t>an</a:t>
            </a:r>
            <a:r>
              <a:rPr lang="es-ES" dirty="0" smtClean="0"/>
              <a:t> </a:t>
            </a:r>
            <a:r>
              <a:rPr lang="en-US" dirty="0" smtClean="0"/>
              <a:t>solution</a:t>
            </a:r>
            <a:r>
              <a:rPr lang="es-ES" dirty="0" smtClean="0"/>
              <a:t>.</a:t>
            </a:r>
            <a:endParaRPr lang="en-US" dirty="0" smtClean="0"/>
          </a:p>
        </p:txBody>
      </p:sp>
      <p:pic>
        <p:nvPicPr>
          <p:cNvPr id="4" name="תמונה 7" descr="תמונה שמכילה מקורה, שולחן, מטבח, ישיבה&#10;&#10;התיאור נוצר באופן אוטומטי">
            <a:extLst>
              <a:ext uri="{FF2B5EF4-FFF2-40B4-BE49-F238E27FC236}">
                <a16:creationId xmlns="" xmlns:a16="http://schemas.microsoft.com/office/drawing/2014/main" id="{6E7E972A-EF0C-48CF-BFCE-D7D9C8A63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369" r="41266" b="69879"/>
          <a:stretch/>
        </p:blipFill>
        <p:spPr>
          <a:xfrm rot="5400000">
            <a:off x="1544532" y="3370403"/>
            <a:ext cx="2443220" cy="3304838"/>
          </a:xfrm>
          <a:prstGeom prst="rect">
            <a:avLst/>
          </a:prstGeom>
        </p:spPr>
      </p:pic>
      <p:pic>
        <p:nvPicPr>
          <p:cNvPr id="9218" name="Picture 2" descr="Important Things That You Know About Power Cables and Wire |Small Business  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832" y="3801212"/>
            <a:ext cx="3661968" cy="24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 1 main idea</a:t>
            </a:r>
          </a:p>
        </p:txBody>
      </p:sp>
      <p:pic>
        <p:nvPicPr>
          <p:cNvPr id="5" name="imp_method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600" y="1690688"/>
            <a:ext cx="6151033" cy="34599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006" y="-4207"/>
            <a:ext cx="238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Approach 1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5641" y="5499100"/>
            <a:ext cx="6600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Robot learned to follow a specific path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682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r="5449"/>
          <a:stretch/>
        </p:blipFill>
        <p:spPr>
          <a:xfrm>
            <a:off x="6624409" y="1544725"/>
            <a:ext cx="5259162" cy="27601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56" y="4304872"/>
            <a:ext cx="5382088" cy="25531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725"/>
            <a:ext cx="5786209" cy="274483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Approach 1 performance</a:t>
            </a:r>
            <a:br>
              <a:rPr lang="en-US" dirty="0" smtClean="0"/>
            </a:br>
            <a:r>
              <a:rPr lang="en-US" sz="2800" dirty="0" smtClean="0"/>
              <a:t>after 700K steps</a:t>
            </a:r>
            <a:endParaRPr lang="en-US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064000" y="2292350"/>
            <a:ext cx="19050" cy="75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13100" y="3019825"/>
            <a:ext cx="18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 hits springs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006" y="-4207"/>
            <a:ext cx="238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Approach 1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5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Approach 1 performance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046999"/>
            <a:ext cx="10660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Robot displays path tracking without the need to use a control law</a:t>
            </a:r>
          </a:p>
          <a:p>
            <a:pPr algn="ctr"/>
            <a:r>
              <a:rPr lang="en-US" sz="2400" dirty="0" smtClean="0"/>
              <a:t>Impedance behavior caused the robot to behave softly when contacting the springs,</a:t>
            </a:r>
          </a:p>
          <a:p>
            <a:pPr algn="ctr"/>
            <a:r>
              <a:rPr lang="en-US" sz="2400" dirty="0" smtClean="0"/>
              <a:t>Hence preventing it from entering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5" r="14256"/>
          <a:stretch/>
        </p:blipFill>
        <p:spPr>
          <a:xfrm>
            <a:off x="3805417" y="1556506"/>
            <a:ext cx="4581166" cy="32067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06" y="-4207"/>
            <a:ext cx="238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Approach 1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3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Forces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13" y="1690688"/>
            <a:ext cx="8612574" cy="4085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006" y="-4207"/>
            <a:ext cx="238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Approach 1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Approach 2 main 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Rewards are standard while the forces and torques acting on the end effector are equal to zero.</a:t>
                </a:r>
              </a:p>
              <a:p>
                <a:r>
                  <a:rPr lang="en-US" dirty="0" smtClean="0"/>
                  <a:t>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𝑓𝑜𝑟𝑐𝑒𝑠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&gt;0</a:t>
                </a:r>
              </a:p>
              <a:p>
                <a:pPr lvl="1"/>
                <a:r>
                  <a:rPr lang="en-US" dirty="0" smtClean="0"/>
                  <a:t>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 </a:t>
                </a:r>
              </a:p>
              <a:p>
                <a:pPr lvl="1"/>
                <a:r>
                  <a:rPr lang="en-US" dirty="0" smtClean="0"/>
                  <a:t>Agent receive reward regarding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𝑥𝑚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lvl="1"/>
                <a:r>
                  <a:rPr lang="en-US" dirty="0" smtClean="0"/>
                  <a:t>Since agent has no data about the path to target: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 end effector position </a:t>
                </a:r>
                <a:r>
                  <a:rPr lang="en-US" dirty="0" smtClean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𝑛𝑜𝑟𝑚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𝑓𝑜𝑟𝑐𝑒𝑠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3006" y="-4207"/>
            <a:ext cx="238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 </a:t>
            </a:r>
            <a:r>
              <a:rPr lang="en-US" b="1" dirty="0" smtClean="0">
                <a:solidFill>
                  <a:srgbClr val="FAA290"/>
                </a:solidFill>
              </a:rPr>
              <a:t>Approach 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6143" b="18729"/>
          <a:stretch/>
        </p:blipFill>
        <p:spPr>
          <a:xfrm>
            <a:off x="4140153" y="3219449"/>
            <a:ext cx="3911694" cy="30480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45386" y="4726745"/>
            <a:ext cx="11334985" cy="2131255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3482549" y="4925138"/>
            <a:ext cx="0" cy="987893"/>
          </a:xfrm>
          <a:prstGeom prst="line">
            <a:avLst/>
          </a:prstGeom>
          <a:ln w="139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567487" y="5828094"/>
            <a:ext cx="818019" cy="0"/>
          </a:xfrm>
          <a:prstGeom prst="line">
            <a:avLst/>
          </a:prstGeom>
          <a:ln w="139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V="1">
            <a:off x="3482550" y="5737630"/>
            <a:ext cx="0" cy="987893"/>
          </a:xfrm>
          <a:prstGeom prst="line">
            <a:avLst/>
          </a:prstGeom>
          <a:ln w="139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V="1">
            <a:off x="2752986" y="5429772"/>
            <a:ext cx="386901" cy="277092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2765149" y="5867527"/>
            <a:ext cx="343375" cy="296293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793441" y="5678518"/>
            <a:ext cx="252620" cy="23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68036" y="5700989"/>
            <a:ext cx="215153" cy="1971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76816" y="5712845"/>
            <a:ext cx="215153" cy="19712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98459" y="5799550"/>
            <a:ext cx="234124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7953" y="4892120"/>
            <a:ext cx="3939476" cy="338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Visualization of soft robot manipulator </a:t>
            </a:r>
            <a:endParaRPr lang="en-US" b="1" u="sng" dirty="0"/>
          </a:p>
        </p:txBody>
      </p:sp>
      <p:sp>
        <p:nvSpPr>
          <p:cNvPr id="23" name="Oval 22"/>
          <p:cNvSpPr/>
          <p:nvPr/>
        </p:nvSpPr>
        <p:spPr>
          <a:xfrm>
            <a:off x="4873027" y="5201316"/>
            <a:ext cx="215153" cy="1971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06036" y="5130687"/>
            <a:ext cx="616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Reward regarding target position. Deactivated if norm(forces)&gt;0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06036" y="5538169"/>
                <a:ext cx="4769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Reward regarding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activated if norm(forces)&gt;0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036" y="5538169"/>
                <a:ext cx="476906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22" t="-8197" r="-38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/>
          <p:nvPr/>
        </p:nvSpPr>
        <p:spPr>
          <a:xfrm>
            <a:off x="4873027" y="5616201"/>
            <a:ext cx="215153" cy="19712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868009" y="6001494"/>
            <a:ext cx="252620" cy="23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873027" y="6122526"/>
            <a:ext cx="234124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41955" y="5940429"/>
            <a:ext cx="5350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 effector position.</a:t>
            </a:r>
          </a:p>
          <a:p>
            <a:r>
              <a:rPr lang="en-US" dirty="0"/>
              <a:t> </a:t>
            </a:r>
            <a:r>
              <a:rPr lang="en-US" dirty="0" smtClean="0"/>
              <a:t>Arrow represents direction of momentary acceleration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27953" y="6519618"/>
                <a:ext cx="2113014" cy="338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𝑛𝑜𝑟𝑚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𝑓𝑜𝑟𝑐𝑒𝑠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53" y="6519618"/>
                <a:ext cx="2113014" cy="338381"/>
              </a:xfrm>
              <a:prstGeom prst="rect">
                <a:avLst/>
              </a:prstGeom>
              <a:blipFill rotWithShape="0">
                <a:blip r:embed="rId6"/>
                <a:stretch>
                  <a:fillRect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>
            <a:off x="12420600" y="0"/>
            <a:ext cx="0" cy="23622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6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Diagram 25"/>
          <p:cNvGraphicFramePr/>
          <p:nvPr>
            <p:extLst/>
          </p:nvPr>
        </p:nvGraphicFramePr>
        <p:xfrm>
          <a:off x="190500" y="1993900"/>
          <a:ext cx="11861799" cy="3595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Approach 2 performance</a:t>
            </a:r>
            <a:br>
              <a:rPr lang="en-US" dirty="0" smtClean="0"/>
            </a:br>
            <a:r>
              <a:rPr lang="en-US" sz="2800" dirty="0" smtClean="0"/>
              <a:t>simple 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4961" y="4524560"/>
            <a:ext cx="32397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Standard learning</a:t>
            </a:r>
          </a:p>
          <a:p>
            <a:pPr algn="ctr"/>
            <a:r>
              <a:rPr lang="en-US" sz="2600" b="1" dirty="0" smtClean="0"/>
              <a:t>without force penalty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546179" y="4775081"/>
            <a:ext cx="32124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Soft Impedance agent</a:t>
            </a:r>
            <a:endParaRPr lang="en-US" sz="2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67963" y="4772909"/>
            <a:ext cx="3220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Stiff Impedance agent</a:t>
            </a:r>
            <a:endParaRPr lang="en-US" sz="2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346210" y="5759937"/>
            <a:ext cx="9667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simplification purposes: No angle rewards as been given and starting point was constant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-41729" y="6334780"/>
            <a:ext cx="1011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NOTE: All simulations are </a:t>
            </a:r>
            <a:r>
              <a:rPr lang="en-US" sz="1400" dirty="0" smtClean="0"/>
              <a:t>0.2 </a:t>
            </a:r>
            <a:r>
              <a:rPr lang="en-US" sz="1400" dirty="0"/>
              <a:t>seconds long. </a:t>
            </a:r>
          </a:p>
          <a:p>
            <a:r>
              <a:rPr lang="en-US" sz="1400" dirty="0" smtClean="0"/>
              <a:t>The model we used for this set of simulations is scaled compared to the model that we used in the first part. Therefore forces are scaled.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39757" y="-4207"/>
            <a:ext cx="238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 </a:t>
            </a:r>
            <a:r>
              <a:rPr lang="en-US" b="1" dirty="0">
                <a:solidFill>
                  <a:srgbClr val="FAA290"/>
                </a:solidFill>
              </a:rPr>
              <a:t>Approach 2</a:t>
            </a:r>
            <a:endParaRPr lang="en-US" dirty="0"/>
          </a:p>
        </p:txBody>
      </p:sp>
      <p:pic>
        <p:nvPicPr>
          <p:cNvPr id="6" name="standard lear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7924" t="9516" r="7885"/>
          <a:stretch/>
        </p:blipFill>
        <p:spPr>
          <a:xfrm>
            <a:off x="544961" y="2423503"/>
            <a:ext cx="3186382" cy="1926324"/>
          </a:xfrm>
          <a:prstGeom prst="rect">
            <a:avLst/>
          </a:prstGeom>
        </p:spPr>
      </p:pic>
      <p:pic>
        <p:nvPicPr>
          <p:cNvPr id="11" name="1200d61000d81000_or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13897" t="23355" r="12979"/>
          <a:stretch/>
        </p:blipFill>
        <p:spPr>
          <a:xfrm>
            <a:off x="4544308" y="2442549"/>
            <a:ext cx="3144152" cy="1858259"/>
          </a:xfrm>
          <a:prstGeom prst="rect">
            <a:avLst/>
          </a:prstGeom>
        </p:spPr>
      </p:pic>
      <p:pic>
        <p:nvPicPr>
          <p:cNvPr id="13" name="12d6_1d8_1_or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01425" y="2442548"/>
            <a:ext cx="3303573" cy="1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9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Approach 2 performance</a:t>
            </a:r>
            <a:br>
              <a:rPr lang="en-US" dirty="0" smtClean="0"/>
            </a:br>
            <a:r>
              <a:rPr lang="en-US" sz="2800" dirty="0"/>
              <a:t>end effector sensor - y axis force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53" y="2002053"/>
            <a:ext cx="2944600" cy="221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684" y="2030737"/>
            <a:ext cx="2958862" cy="22259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2392" y="4256704"/>
            <a:ext cx="18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83446" y="4217291"/>
                <a:ext cx="18576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1200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1000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1000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46" y="4217291"/>
                <a:ext cx="1857688" cy="923330"/>
              </a:xfrm>
              <a:prstGeom prst="rect">
                <a:avLst/>
              </a:prstGeom>
              <a:blipFill rotWithShape="0">
                <a:blip r:embed="rId5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88303" y="4203967"/>
                <a:ext cx="108709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095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03" y="4203967"/>
                <a:ext cx="1087092" cy="553998"/>
              </a:xfrm>
              <a:prstGeom prst="rect">
                <a:avLst/>
              </a:prstGeom>
              <a:blipFill rotWithShape="0">
                <a:blip r:embed="rId6"/>
                <a:stretch>
                  <a:fillRect l="-2809" r="-5618"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84" y="2002053"/>
            <a:ext cx="2944600" cy="221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1849" y="4232651"/>
                <a:ext cx="151919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9" y="4232651"/>
                <a:ext cx="1519197" cy="923330"/>
              </a:xfrm>
              <a:prstGeom prst="rect">
                <a:avLst/>
              </a:prstGeom>
              <a:blipFill rotWithShape="0"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97461" y="4219327"/>
                <a:ext cx="95725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54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461" y="4219327"/>
                <a:ext cx="957250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4459" r="-6369"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6885907" y="4256704"/>
            <a:ext cx="1928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learning</a:t>
            </a:r>
          </a:p>
          <a:p>
            <a:r>
              <a:rPr lang="en-US" dirty="0" smtClean="0"/>
              <a:t>With force penalty</a:t>
            </a:r>
          </a:p>
          <a:p>
            <a:r>
              <a:rPr lang="en-US" dirty="0" smtClean="0"/>
              <a:t>With threshold of </a:t>
            </a:r>
          </a:p>
          <a:p>
            <a:pPr algn="ctr"/>
            <a:r>
              <a:rPr lang="en-US" dirty="0" smtClean="0"/>
              <a:t>1000[N]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87162" y="5747657"/>
            <a:ext cx="202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shown as video</a:t>
            </a:r>
            <a:endParaRPr lang="en-US" i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8473" y="2041466"/>
            <a:ext cx="2944600" cy="221523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3006" y="-4207"/>
            <a:ext cx="238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 </a:t>
            </a:r>
            <a:r>
              <a:rPr lang="en-US" b="1" dirty="0" smtClean="0">
                <a:solidFill>
                  <a:srgbClr val="FAA290"/>
                </a:solidFill>
              </a:rPr>
              <a:t>Approach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9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 impedance behavior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" y="1690688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69" y="1690688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23796" y="1304222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Trajectory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19199" y="1304222"/>
            <a:ext cx="17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 axis trajectory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3006" y="-4207"/>
            <a:ext cx="238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Impedance </a:t>
            </a:r>
            <a:r>
              <a:rPr lang="en-US" b="1" dirty="0" smtClean="0">
                <a:solidFill>
                  <a:srgbClr val="FAA290"/>
                </a:solidFill>
              </a:rPr>
              <a:t>Approach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Summery</a:t>
            </a:r>
            <a:endParaRPr lang="en-US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470711"/>
              </p:ext>
            </p:extLst>
          </p:nvPr>
        </p:nvGraphicFramePr>
        <p:xfrm>
          <a:off x="368301" y="1385889"/>
          <a:ext cx="11455398" cy="5182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33"/>
                <a:gridCol w="1909233"/>
                <a:gridCol w="1909233"/>
                <a:gridCol w="1909233"/>
                <a:gridCol w="1909233"/>
                <a:gridCol w="1909233"/>
              </a:tblGrid>
              <a:tr h="63867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PD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Impedance</a:t>
                      </a:r>
                      <a:endParaRPr lang="en-US" sz="1600" noProof="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Standard</a:t>
                      </a:r>
                      <a:r>
                        <a:rPr lang="es-ES" sz="1600" baseline="0" dirty="0" smtClean="0"/>
                        <a:t> RL</a:t>
                      </a:r>
                    </a:p>
                    <a:p>
                      <a:pPr algn="ctr"/>
                      <a:r>
                        <a:rPr lang="en-US" sz="1600" baseline="0" noProof="0" dirty="0" smtClean="0"/>
                        <a:t>With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n-US" sz="1600" baseline="0" noProof="0" dirty="0" smtClean="0"/>
                        <a:t>force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n-US" sz="1600" baseline="0" noProof="0" dirty="0" smtClean="0"/>
                        <a:t>penalty</a:t>
                      </a:r>
                      <a:endParaRPr lang="en-US" sz="1600" noProof="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RL </a:t>
                      </a:r>
                      <a:r>
                        <a:rPr lang="en-US" sz="1600" noProof="0" dirty="0" smtClean="0"/>
                        <a:t>impedance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n-US" sz="1600" baseline="0" noProof="0" dirty="0" smtClean="0"/>
                        <a:t>approach</a:t>
                      </a:r>
                      <a:r>
                        <a:rPr lang="es-ES" sz="1600" baseline="0" dirty="0" smtClean="0"/>
                        <a:t> 1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RL </a:t>
                      </a:r>
                      <a:r>
                        <a:rPr lang="en-US" sz="1600" noProof="0" dirty="0" smtClean="0"/>
                        <a:t>impedance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n-US" sz="1600" baseline="0" noProof="0" dirty="0" smtClean="0"/>
                        <a:t>approach</a:t>
                      </a:r>
                      <a:r>
                        <a:rPr lang="es-ES" sz="1600" baseline="0" dirty="0" smtClean="0"/>
                        <a:t> 2</a:t>
                      </a:r>
                      <a:endParaRPr lang="en-US" sz="1600" dirty="0" smtClean="0"/>
                    </a:p>
                    <a:p>
                      <a:pPr algn="ctr"/>
                      <a:endParaRPr lang="en-US" sz="1600" dirty="0"/>
                    </a:p>
                  </a:txBody>
                  <a:tcPr marL="128566" marR="128566" marT="64283" marB="64283"/>
                </a:tc>
              </a:tr>
              <a:tr h="3581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600" b="1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Success</a:t>
                      </a:r>
                      <a:endParaRPr lang="en-US" sz="16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8566" marR="128566" marT="64283" marB="642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100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100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&gt;90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N/A</a:t>
                      </a:r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&gt;90</a:t>
                      </a:r>
                    </a:p>
                  </a:txBody>
                  <a:tcPr marL="128566" marR="128566" marT="64283" marB="64283"/>
                </a:tc>
              </a:tr>
              <a:tr h="4576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Forces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8566" marR="128566" marT="64283" marB="642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high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adjustable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adjustable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adjustable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Somewhat</a:t>
                      </a:r>
                    </a:p>
                    <a:p>
                      <a:pPr algn="ctr"/>
                      <a:r>
                        <a:rPr lang="en-US" sz="1600" dirty="0" smtClean="0"/>
                        <a:t>adjustable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</a:tr>
              <a:tr h="11818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End effector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Stiffens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controllability</a:t>
                      </a:r>
                      <a:endParaRPr lang="en-US" sz="16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8566" marR="128566" marT="64283" marB="642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Not possible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Easley controlled</a:t>
                      </a:r>
                    </a:p>
                    <a:p>
                      <a:pPr algn="ctr"/>
                      <a:r>
                        <a:rPr lang="en-US" sz="1600" dirty="0" smtClean="0"/>
                        <a:t>By changing impedance parameters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</a:t>
                      </a:r>
                      <a:r>
                        <a:rPr lang="en-US" sz="1600" baseline="0" dirty="0" smtClean="0"/>
                        <a:t> be controlled by adjusting force related rewards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controlled By changing impedance parameters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Somewhat</a:t>
                      </a:r>
                      <a:r>
                        <a:rPr lang="en-US" sz="1600" baseline="0" dirty="0" smtClean="0"/>
                        <a:t> controlled by changing impedance parameters</a:t>
                      </a:r>
                      <a:endParaRPr lang="en-US" sz="1600" dirty="0" smtClean="0"/>
                    </a:p>
                    <a:p>
                      <a:pPr algn="ctr"/>
                      <a:endParaRPr lang="en-US" sz="1600" dirty="0"/>
                    </a:p>
                  </a:txBody>
                  <a:tcPr marL="128566" marR="128566" marT="64283" marB="64283"/>
                </a:tc>
              </a:tr>
              <a:tr h="63867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Learning time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(steps)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8566" marR="128566" marT="64283" marB="642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r>
                        <a:rPr lang="en-US" sz="1600" baseline="0" dirty="0" smtClean="0"/>
                        <a:t> hour to obtain good performance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(200K steps)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Several hours for each specific trajectory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(800K steps)</a:t>
                      </a:r>
                      <a:endParaRPr lang="en-US" sz="1600" dirty="0" smtClean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several</a:t>
                      </a:r>
                      <a:r>
                        <a:rPr lang="en-US" sz="1600" baseline="0" dirty="0" smtClean="0"/>
                        <a:t> hours to obtain good performance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(400K steps)</a:t>
                      </a:r>
                      <a:endParaRPr lang="en-US" sz="1600" dirty="0" smtClean="0"/>
                    </a:p>
                  </a:txBody>
                  <a:tcPr marL="128566" marR="128566" marT="64283" marB="64283"/>
                </a:tc>
              </a:tr>
              <a:tr h="63867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Adaptation to</a:t>
                      </a:r>
                      <a:r>
                        <a:rPr lang="en-US" sz="16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surroundings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8566" marR="128566" marT="64283" marB="642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V+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V</a:t>
                      </a:r>
                    </a:p>
                  </a:txBody>
                  <a:tcPr marL="128566" marR="128566" marT="64283" marB="6428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V</a:t>
                      </a:r>
                    </a:p>
                  </a:txBody>
                  <a:tcPr marL="128566" marR="128566" marT="64283" marB="6428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38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39</a:t>
            </a:fld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Thank you 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025"/>
            <a:ext cx="884238" cy="137318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963" y="2338127"/>
            <a:ext cx="1359250" cy="210918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47" y="1174511"/>
            <a:ext cx="1204635" cy="1869261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13" y="3084493"/>
            <a:ext cx="2343833" cy="363698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312" y="694667"/>
            <a:ext cx="417715" cy="648178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373" y="1364072"/>
            <a:ext cx="622187" cy="965463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37" y="2771269"/>
            <a:ext cx="2343833" cy="363698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12" y="1342845"/>
            <a:ext cx="1070646" cy="1661348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991" y="221826"/>
            <a:ext cx="304720" cy="472841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7" y="2802855"/>
            <a:ext cx="1789102" cy="2776193"/>
          </a:xfrm>
          <a:prstGeom prst="rect">
            <a:avLst/>
          </a:prstGeom>
        </p:spPr>
      </p:pic>
      <p:pic>
        <p:nvPicPr>
          <p:cNvPr id="18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984" y="1477292"/>
            <a:ext cx="729499" cy="1131980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44" y="2658475"/>
            <a:ext cx="1914814" cy="2971263"/>
          </a:xfrm>
          <a:prstGeom prst="rect">
            <a:avLst/>
          </a:prstGeom>
        </p:spPr>
      </p:pic>
      <p:pic>
        <p:nvPicPr>
          <p:cNvPr id="16" name="תמונה 3">
            <a:extLst>
              <a:ext uri="{FF2B5EF4-FFF2-40B4-BE49-F238E27FC236}">
                <a16:creationId xmlns="" xmlns:a16="http://schemas.microsoft.com/office/drawing/2014/main" id="{08B9EB4F-10D2-4DF0-B04B-A095C5DE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119890"/>
            <a:ext cx="25527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639650965"/>
              </p:ext>
            </p:extLst>
          </p:nvPr>
        </p:nvGraphicFramePr>
        <p:xfrm>
          <a:off x="190500" y="1993900"/>
          <a:ext cx="11861799" cy="3595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Reminder - Project part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8459" y="4742129"/>
            <a:ext cx="16330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PD control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546179" y="4775081"/>
            <a:ext cx="34172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Soft Impedance control</a:t>
            </a:r>
            <a:endParaRPr lang="en-US" sz="2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67963" y="4772909"/>
            <a:ext cx="34252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Stiff Impedance control</a:t>
            </a:r>
            <a:endParaRPr lang="en-US" sz="2600" b="1" dirty="0"/>
          </a:p>
        </p:txBody>
      </p:sp>
      <p:pic>
        <p:nvPicPr>
          <p:cNvPr id="16" name="softi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44046" y="2469854"/>
            <a:ext cx="3517900" cy="1978819"/>
          </a:xfrm>
          <a:prstGeom prst="rect">
            <a:avLst/>
          </a:prstGeom>
        </p:spPr>
      </p:pic>
      <p:pic>
        <p:nvPicPr>
          <p:cNvPr id="18" name="stiffim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75297" y="2469854"/>
            <a:ext cx="3517899" cy="1978818"/>
          </a:xfrm>
          <a:prstGeom prst="rect">
            <a:avLst/>
          </a:prstGeom>
        </p:spPr>
      </p:pic>
      <p:pic>
        <p:nvPicPr>
          <p:cNvPr id="19" name="PD2SE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43047" y="2469854"/>
            <a:ext cx="3517900" cy="197881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346210" y="5759937"/>
            <a:ext cx="9668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PB-IC Impedance controller implementation according to </a:t>
            </a:r>
            <a:r>
              <a:rPr lang="en-US" sz="2000" dirty="0" smtClean="0">
                <a:hlinkClick r:id="rId16"/>
              </a:rPr>
              <a:t>Zacksenhouse and Valency (2003)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-41729" y="6334780"/>
            <a:ext cx="7033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NOTE: All simulations are 2 seconds long. </a:t>
            </a:r>
            <a:endParaRPr lang="en-US" sz="1400" dirty="0" smtClean="0"/>
          </a:p>
          <a:p>
            <a:r>
              <a:rPr lang="en-US" sz="1400" dirty="0" smtClean="0"/>
              <a:t>Videos </a:t>
            </a:r>
            <a:r>
              <a:rPr lang="en-US" sz="1400" dirty="0"/>
              <a:t>time differences are due to CPU lags while calculating impedance behavior in real-time</a:t>
            </a:r>
          </a:p>
        </p:txBody>
      </p:sp>
    </p:spTree>
    <p:extLst>
      <p:ext uri="{BB962C8B-B14F-4D97-AF65-F5344CB8AC3E}">
        <p14:creationId xmlns:p14="http://schemas.microsoft.com/office/powerpoint/2010/main" val="344653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109946" y="5605332"/>
            <a:ext cx="80071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/>
              <a:t>Soft Impedance</a:t>
            </a:r>
            <a:r>
              <a:rPr lang="es-ES" sz="2800" b="1" u="sng" dirty="0" smtClean="0"/>
              <a:t> </a:t>
            </a:r>
            <a:r>
              <a:rPr lang="en-US" sz="2800" b="1" u="sng" dirty="0" smtClean="0"/>
              <a:t>controller</a:t>
            </a:r>
          </a:p>
          <a:p>
            <a:pPr algn="ctr"/>
            <a:r>
              <a:rPr lang="en-US" sz="2800" dirty="0" smtClean="0"/>
              <a:t> minimal Force exertion in order to complete the task 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Graphs comprehension</a:t>
            </a:r>
            <a:br>
              <a:rPr lang="en-US" dirty="0" smtClean="0"/>
            </a:br>
            <a:r>
              <a:rPr lang="en-US" sz="2800" dirty="0" smtClean="0"/>
              <a:t>end effector sensor - y axis force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719473" y="205795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PD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288"/>
            <a:ext cx="3746376" cy="28087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624" y="2427288"/>
            <a:ext cx="3746376" cy="28087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34" y="2427288"/>
            <a:ext cx="3746376" cy="28087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3097" y="2057956"/>
            <a:ext cx="267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Stiff Impedance controller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066382" y="2057956"/>
            <a:ext cx="26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Soft Impedance controller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7971" y="321912"/>
                <a:ext cx="15654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" y="321912"/>
                <a:ext cx="1565429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9368170" y="356390"/>
            <a:ext cx="1385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dirty="0" smtClean="0">
                <a:latin typeface="+mj-lt"/>
              </a:rPr>
              <a:t>K</a:t>
            </a:r>
            <a:r>
              <a:rPr lang="en-US" i="0" dirty="0" smtClean="0">
                <a:latin typeface="+mj-lt"/>
              </a:rPr>
              <a:t>=eye(</a:t>
            </a:r>
            <a:r>
              <a:rPr lang="en-US" b="0" i="0" dirty="0" smtClean="0">
                <a:latin typeface="+mj-lt"/>
              </a:rPr>
              <a:t>1.26</a:t>
            </a:r>
            <a:r>
              <a:rPr lang="en-US" i="0" dirty="0" smtClean="0">
                <a:latin typeface="+mj-lt"/>
              </a:rPr>
              <a:t>)</a:t>
            </a:r>
            <a:endParaRPr lang="en-US" dirty="0" smtClean="0"/>
          </a:p>
          <a:p>
            <a:pPr algn="ctr"/>
            <a:r>
              <a:rPr lang="en-US" b="0" i="0" dirty="0" smtClean="0">
                <a:latin typeface="+mj-lt"/>
              </a:rPr>
              <a:t>M</a:t>
            </a:r>
            <a:r>
              <a:rPr lang="en-US" i="0" dirty="0" smtClean="0">
                <a:latin typeface="+mj-lt"/>
              </a:rPr>
              <a:t>=eye(0.</a:t>
            </a:r>
            <a:r>
              <a:rPr lang="en-US" b="0" i="0" dirty="0" smtClean="0">
                <a:latin typeface="+mj-lt"/>
              </a:rPr>
              <a:t>18)</a:t>
            </a:r>
            <a:endParaRPr lang="en-US" dirty="0" smtClean="0"/>
          </a:p>
          <a:p>
            <a:pPr algn="ctr"/>
            <a:r>
              <a:rPr lang="en-US" dirty="0" smtClean="0"/>
              <a:t>B = eye(0.8)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0" y="5768923"/>
                <a:ext cx="18576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014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002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𝑒𝑦𝑒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68923"/>
                <a:ext cx="1857688" cy="923330"/>
              </a:xfrm>
              <a:prstGeom prst="rect">
                <a:avLst/>
              </a:prstGeom>
              <a:blipFill rotWithShape="0">
                <a:blip r:embed="rId6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0" y="-16929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For all controllers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68170" y="-12942"/>
            <a:ext cx="268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Stiff impedance controller</a:t>
            </a:r>
            <a:r>
              <a:rPr lang="en-US" dirty="0"/>
              <a:t>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5328" y="5420666"/>
            <a:ext cx="273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Soft impedance </a:t>
            </a:r>
            <a:r>
              <a:rPr lang="en-US" u="sng" dirty="0"/>
              <a:t>controller</a:t>
            </a:r>
            <a:r>
              <a:rPr lang="en-US" dirty="0"/>
              <a:t>: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287460" y="6138479"/>
            <a:ext cx="7714346" cy="403791"/>
          </a:xfrm>
          <a:prstGeom prst="roundRect">
            <a:avLst/>
          </a:prstGeom>
          <a:solidFill>
            <a:schemeClr val="accent3">
              <a:alpha val="14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79977" y="5722829"/>
            <a:ext cx="4034970" cy="403791"/>
          </a:xfrm>
          <a:prstGeom prst="roundRect">
            <a:avLst/>
          </a:prstGeom>
          <a:solidFill>
            <a:schemeClr val="accent3">
              <a:alpha val="14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997270" y="416912"/>
                <a:ext cx="880049" cy="584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270" y="416912"/>
                <a:ext cx="880049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9028" r="-6944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804857" y="5755599"/>
                <a:ext cx="880049" cy="584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57" y="5755599"/>
                <a:ext cx="880049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9028" r="-6944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8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36" y="2122731"/>
            <a:ext cx="5076897" cy="3819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381" y="1423940"/>
            <a:ext cx="6934633" cy="5216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 Impedance behavior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28688" y="2244385"/>
            <a:ext cx="4692355" cy="3029870"/>
            <a:chOff x="5810491" y="2045296"/>
            <a:chExt cx="5026008" cy="3245311"/>
          </a:xfrm>
        </p:grpSpPr>
        <p:cxnSp>
          <p:nvCxnSpPr>
            <p:cNvPr id="7" name="Straight Arrow Connector 6"/>
            <p:cNvCxnSpPr>
              <a:stCxn id="13" idx="0"/>
            </p:cNvCxnSpPr>
            <p:nvPr/>
          </p:nvCxnSpPr>
          <p:spPr>
            <a:xfrm flipH="1" flipV="1">
              <a:off x="9908295" y="3312288"/>
              <a:ext cx="254206" cy="16089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810491" y="2045296"/>
              <a:ext cx="2657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Spring mechanism contact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7291716" y="2664106"/>
              <a:ext cx="835640" cy="129636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488501" y="4921275"/>
              <a:ext cx="1347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Wall contact</a:t>
              </a:r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570210" y="1915108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Trajectory 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791527" y="1304222"/>
            <a:ext cx="17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 axis trajectory</a:t>
            </a:r>
            <a:endParaRPr lang="en-US" b="1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732583" y="4011731"/>
            <a:ext cx="0" cy="91771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79683" y="357447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732583" y="4929441"/>
            <a:ext cx="670893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365165" y="47447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43" y="2123063"/>
            <a:ext cx="5076897" cy="3819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dirty="0" smtClean="0"/>
              <a:t>Stiff </a:t>
            </a:r>
            <a:r>
              <a:rPr lang="en-US" dirty="0"/>
              <a:t>Impedance behavior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560" y="1418897"/>
            <a:ext cx="6955349" cy="523254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732583" y="4011731"/>
            <a:ext cx="0" cy="91771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9683" y="357447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32583" y="4929441"/>
            <a:ext cx="670893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65165" y="47447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0210" y="1915108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Trajectory 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791527" y="1304222"/>
            <a:ext cx="17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 axis trajectory</a:t>
            </a:r>
            <a:endParaRPr lang="en-US" b="1" dirty="0"/>
          </a:p>
        </p:txBody>
      </p:sp>
      <p:cxnSp>
        <p:nvCxnSpPr>
          <p:cNvPr id="15" name="Straight Arrow Connector 14"/>
          <p:cNvCxnSpPr>
            <a:stCxn id="16" idx="0"/>
          </p:cNvCxnSpPr>
          <p:nvPr/>
        </p:nvCxnSpPr>
        <p:spPr>
          <a:xfrm flipH="1" flipV="1">
            <a:off x="10054458" y="3427267"/>
            <a:ext cx="237330" cy="15021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62532" y="4929441"/>
            <a:ext cx="1258511" cy="344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Wall contact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228688" y="2244385"/>
            <a:ext cx="4692355" cy="3029870"/>
            <a:chOff x="5810491" y="2045296"/>
            <a:chExt cx="5026008" cy="3245311"/>
          </a:xfrm>
        </p:grpSpPr>
        <p:cxnSp>
          <p:nvCxnSpPr>
            <p:cNvPr id="19" name="Straight Arrow Connector 18"/>
            <p:cNvCxnSpPr>
              <a:stCxn id="22" idx="0"/>
            </p:cNvCxnSpPr>
            <p:nvPr/>
          </p:nvCxnSpPr>
          <p:spPr>
            <a:xfrm flipH="1" flipV="1">
              <a:off x="9908295" y="3312288"/>
              <a:ext cx="254206" cy="16089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810491" y="2045296"/>
              <a:ext cx="2675338" cy="395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 evidence for contact!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7291716" y="2664106"/>
              <a:ext cx="835640" cy="129636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488501" y="4921275"/>
              <a:ext cx="1347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Wall contact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43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2 - 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769"/>
            <a:ext cx="10515600" cy="4351338"/>
          </a:xfrm>
        </p:spPr>
        <p:txBody>
          <a:bodyPr/>
          <a:lstStyle/>
          <a:p>
            <a:r>
              <a:rPr lang="en-US" dirty="0" smtClean="0"/>
              <a:t>Teach </a:t>
            </a:r>
            <a:r>
              <a:rPr lang="es-ES" dirty="0" smtClean="0"/>
              <a:t>A </a:t>
            </a:r>
            <a:r>
              <a:rPr lang="en-US" dirty="0" smtClean="0"/>
              <a:t>Robotic</a:t>
            </a:r>
            <a:r>
              <a:rPr lang="es-ES" dirty="0" smtClean="0"/>
              <a:t> </a:t>
            </a:r>
            <a:r>
              <a:rPr lang="en-US" dirty="0" smtClean="0"/>
              <a:t>arm</a:t>
            </a:r>
            <a:r>
              <a:rPr lang="es-ES" dirty="0" smtClean="0"/>
              <a:t> </a:t>
            </a:r>
            <a:r>
              <a:rPr lang="en-US" dirty="0" smtClean="0"/>
              <a:t>manipulator</a:t>
            </a:r>
            <a:r>
              <a:rPr lang="es-ES" dirty="0" smtClean="0"/>
              <a:t> to </a:t>
            </a:r>
            <a:r>
              <a:rPr lang="en-US" dirty="0" smtClean="0"/>
              <a:t>wire</a:t>
            </a:r>
            <a:r>
              <a:rPr lang="es-ES" dirty="0" smtClean="0"/>
              <a:t> </a:t>
            </a:r>
            <a:r>
              <a:rPr lang="en-US" dirty="0" smtClean="0"/>
              <a:t>an</a:t>
            </a:r>
            <a:r>
              <a:rPr lang="es-ES" dirty="0" smtClean="0"/>
              <a:t> </a:t>
            </a:r>
            <a:r>
              <a:rPr lang="en-US" dirty="0" smtClean="0"/>
              <a:t>electric</a:t>
            </a:r>
            <a:r>
              <a:rPr lang="es-ES" dirty="0" smtClean="0"/>
              <a:t> cable </a:t>
            </a:r>
            <a:r>
              <a:rPr lang="en-US" dirty="0" smtClean="0"/>
              <a:t>using</a:t>
            </a:r>
            <a:r>
              <a:rPr lang="es-ES" dirty="0" smtClean="0"/>
              <a:t> machine </a:t>
            </a:r>
            <a:r>
              <a:rPr lang="en-US" dirty="0" smtClean="0"/>
              <a:t>learning</a:t>
            </a:r>
            <a:r>
              <a:rPr lang="es-ES" dirty="0" smtClean="0"/>
              <a:t> </a:t>
            </a:r>
            <a:r>
              <a:rPr lang="en-US" dirty="0" smtClean="0"/>
              <a:t>tools</a:t>
            </a:r>
            <a:r>
              <a:rPr lang="es-ES" dirty="0" smtClean="0"/>
              <a:t>.</a:t>
            </a:r>
          </a:p>
          <a:p>
            <a:pPr lvl="1"/>
            <a:r>
              <a:rPr lang="en-US" dirty="0" smtClean="0"/>
              <a:t>Obtain</a:t>
            </a:r>
            <a:r>
              <a:rPr lang="es-ES" dirty="0" smtClean="0"/>
              <a:t> </a:t>
            </a:r>
            <a:r>
              <a:rPr lang="en-US" dirty="0" smtClean="0"/>
              <a:t>generality</a:t>
            </a:r>
            <a:r>
              <a:rPr lang="es-ES" dirty="0" smtClean="0"/>
              <a:t> in </a:t>
            </a:r>
            <a:r>
              <a:rPr lang="en-US" dirty="0" smtClean="0"/>
              <a:t>the</a:t>
            </a:r>
            <a:r>
              <a:rPr lang="es-ES" dirty="0" smtClean="0"/>
              <a:t> </a:t>
            </a:r>
            <a:r>
              <a:rPr lang="en-US" dirty="0" smtClean="0"/>
              <a:t>fashion</a:t>
            </a:r>
            <a:r>
              <a:rPr lang="es-ES" dirty="0" smtClean="0"/>
              <a:t> of </a:t>
            </a:r>
            <a:r>
              <a:rPr lang="en-US" dirty="0" smtClean="0"/>
              <a:t>boundary</a:t>
            </a:r>
            <a:r>
              <a:rPr lang="es-ES" dirty="0" smtClean="0"/>
              <a:t> </a:t>
            </a:r>
            <a:r>
              <a:rPr lang="en-US" dirty="0" smtClean="0"/>
              <a:t>conditions</a:t>
            </a:r>
            <a:r>
              <a:rPr lang="es-ES" dirty="0" smtClean="0"/>
              <a:t> of </a:t>
            </a:r>
            <a:r>
              <a:rPr lang="en-US" dirty="0" smtClean="0"/>
              <a:t>the</a:t>
            </a:r>
            <a:r>
              <a:rPr lang="es-ES" dirty="0" smtClean="0"/>
              <a:t> </a:t>
            </a:r>
            <a:r>
              <a:rPr lang="en-US" dirty="0" smtClean="0"/>
              <a:t>problem</a:t>
            </a:r>
            <a:r>
              <a:rPr lang="es-ES" dirty="0" smtClean="0"/>
              <a:t>.</a:t>
            </a:r>
          </a:p>
          <a:p>
            <a:pPr lvl="2"/>
            <a:r>
              <a:rPr lang="en-US" sz="2400" dirty="0" smtClean="0"/>
              <a:t>Different</a:t>
            </a:r>
            <a:r>
              <a:rPr lang="es-ES" sz="2400" dirty="0" smtClean="0"/>
              <a:t> positions of </a:t>
            </a:r>
            <a:r>
              <a:rPr lang="en-US" sz="2400" dirty="0" smtClean="0"/>
              <a:t>the</a:t>
            </a:r>
            <a:r>
              <a:rPr lang="es-ES" sz="2400" dirty="0" smtClean="0"/>
              <a:t> </a:t>
            </a:r>
            <a:r>
              <a:rPr lang="en-US" sz="2400" dirty="0" smtClean="0"/>
              <a:t>manipulator</a:t>
            </a:r>
            <a:r>
              <a:rPr lang="es-ES" sz="2400" dirty="0" smtClean="0"/>
              <a:t> </a:t>
            </a:r>
            <a:r>
              <a:rPr lang="en-US" sz="2400" dirty="0" smtClean="0"/>
              <a:t>relative</a:t>
            </a:r>
            <a:r>
              <a:rPr lang="es-ES" sz="2400" dirty="0" smtClean="0"/>
              <a:t> to </a:t>
            </a:r>
            <a:r>
              <a:rPr lang="en-US" sz="2400" dirty="0" smtClean="0"/>
              <a:t>the</a:t>
            </a:r>
            <a:r>
              <a:rPr lang="es-ES" sz="2400" dirty="0" smtClean="0"/>
              <a:t> </a:t>
            </a:r>
            <a:r>
              <a:rPr lang="en-US" sz="2400" dirty="0" smtClean="0"/>
              <a:t>wiring</a:t>
            </a:r>
            <a:r>
              <a:rPr lang="es-ES" sz="2400" dirty="0" smtClean="0"/>
              <a:t> </a:t>
            </a:r>
            <a:r>
              <a:rPr lang="en-US" sz="2400" dirty="0" smtClean="0"/>
              <a:t>mechanism</a:t>
            </a:r>
            <a:r>
              <a:rPr lang="es-ES" sz="2400" dirty="0" smtClean="0"/>
              <a:t> at time </a:t>
            </a:r>
            <a:r>
              <a:rPr lang="en-US" sz="2400" dirty="0" smtClean="0"/>
              <a:t>= 0.</a:t>
            </a:r>
          </a:p>
          <a:p>
            <a:pPr lvl="2"/>
            <a:r>
              <a:rPr lang="en-US" sz="2400" dirty="0" smtClean="0"/>
              <a:t>Different types of wiring equipment.</a:t>
            </a:r>
          </a:p>
          <a:p>
            <a:pPr lvl="2"/>
            <a:r>
              <a:rPr lang="en-US" sz="2400" dirty="0" smtClean="0"/>
              <a:t>Different types of robotic arm manipulators.</a:t>
            </a:r>
            <a:endParaRPr lang="es-ES" sz="2400" dirty="0" smtClean="0"/>
          </a:p>
          <a:p>
            <a:pPr lvl="1"/>
            <a:r>
              <a:rPr lang="en-US" dirty="0" smtClean="0"/>
              <a:t>Obtain</a:t>
            </a:r>
            <a:r>
              <a:rPr lang="es-ES" dirty="0" smtClean="0"/>
              <a:t> human </a:t>
            </a:r>
            <a:r>
              <a:rPr lang="en-US" dirty="0" smtClean="0"/>
              <a:t>like</a:t>
            </a:r>
            <a:r>
              <a:rPr lang="es-ES" dirty="0" smtClean="0"/>
              <a:t> </a:t>
            </a:r>
            <a:r>
              <a:rPr lang="en-US" dirty="0" smtClean="0"/>
              <a:t>behavior</a:t>
            </a:r>
            <a:r>
              <a:rPr lang="es-ES" dirty="0" smtClean="0"/>
              <a:t>.</a:t>
            </a:r>
          </a:p>
          <a:p>
            <a:pPr lvl="2"/>
            <a:r>
              <a:rPr lang="es-ES" sz="2400" dirty="0" smtClean="0"/>
              <a:t>1. PD </a:t>
            </a:r>
            <a:r>
              <a:rPr lang="en-US" sz="2400" dirty="0" smtClean="0"/>
              <a:t>behavior</a:t>
            </a:r>
            <a:r>
              <a:rPr lang="es-ES" sz="2400" dirty="0" smtClean="0"/>
              <a:t>.</a:t>
            </a:r>
          </a:p>
          <a:p>
            <a:pPr lvl="3"/>
            <a:r>
              <a:rPr lang="es-ES" sz="2400" dirty="0" smtClean="0"/>
              <a:t>2. </a:t>
            </a:r>
            <a:r>
              <a:rPr lang="en-US" sz="2400" dirty="0" smtClean="0"/>
              <a:t>Minimum</a:t>
            </a:r>
            <a:r>
              <a:rPr lang="es-ES" sz="2400" dirty="0" smtClean="0"/>
              <a:t> control </a:t>
            </a:r>
            <a:r>
              <a:rPr lang="en-US" sz="2400" dirty="0" smtClean="0"/>
              <a:t>effort</a:t>
            </a:r>
            <a:r>
              <a:rPr lang="es-ES" sz="2400" dirty="0" smtClean="0"/>
              <a:t> and </a:t>
            </a:r>
            <a:r>
              <a:rPr lang="en-US" sz="2400" dirty="0" smtClean="0"/>
              <a:t>force</a:t>
            </a:r>
            <a:r>
              <a:rPr lang="es-ES" sz="2400" dirty="0" smtClean="0"/>
              <a:t> </a:t>
            </a:r>
            <a:r>
              <a:rPr lang="en-US" sz="2400" dirty="0" smtClean="0"/>
              <a:t>exertion</a:t>
            </a:r>
            <a:r>
              <a:rPr lang="es-ES" sz="2400" dirty="0" smtClean="0"/>
              <a:t>.</a:t>
            </a:r>
          </a:p>
          <a:p>
            <a:pPr lvl="4"/>
            <a:r>
              <a:rPr lang="es-ES" sz="2400" dirty="0" smtClean="0"/>
              <a:t>3. </a:t>
            </a:r>
            <a:r>
              <a:rPr lang="en-US" sz="2400" dirty="0" smtClean="0"/>
              <a:t>Impedance</a:t>
            </a:r>
            <a:r>
              <a:rPr lang="es-ES" sz="2400" dirty="0" smtClean="0"/>
              <a:t> </a:t>
            </a:r>
            <a:r>
              <a:rPr lang="en-US" sz="2400" dirty="0" smtClean="0"/>
              <a:t>behavior</a:t>
            </a:r>
            <a:r>
              <a:rPr lang="es-ES" sz="2400" dirty="0" smtClean="0"/>
              <a:t>.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2003612" y="3046933"/>
            <a:ext cx="9350188" cy="691349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Brian Cox presents Science Matters: Machine learning and artificial  intelligence | Robo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106" y="4452612"/>
            <a:ext cx="2617694" cy="17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6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dirty="0"/>
              <a:t>Reinforcement </a:t>
            </a:r>
            <a:r>
              <a:rPr lang="en-US" dirty="0" smtClean="0"/>
              <a:t>Learning</a:t>
            </a:r>
            <a:r>
              <a:rPr lang="es-ES" dirty="0" smtClean="0"/>
              <a:t> </a:t>
            </a:r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1026" name="Picture 2" descr="תוצאת תמונה עבור reinforcement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04" y="2002391"/>
            <a:ext cx="5725177" cy="220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4522378"/>
            <a:ext cx="2578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Problem classification:</a:t>
            </a:r>
            <a:endParaRPr lang="en-US" sz="2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2122591" y="5143988"/>
            <a:ext cx="2447226" cy="102542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</a:t>
            </a:r>
            <a:r>
              <a:rPr lang="es-ES" b="1" dirty="0" smtClean="0">
                <a:solidFill>
                  <a:schemeClr val="bg1"/>
                </a:solidFill>
              </a:rPr>
              <a:t> Free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284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Approach:</a:t>
            </a:r>
            <a:endParaRPr lang="en-US" sz="20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811599" y="5137639"/>
            <a:ext cx="2462378" cy="1031771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Continuous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Space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63168" y="5137639"/>
            <a:ext cx="2447226" cy="102542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Continuous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State Space</a:t>
            </a:r>
          </a:p>
        </p:txBody>
      </p:sp>
    </p:spTree>
    <p:extLst>
      <p:ext uri="{BB962C8B-B14F-4D97-AF65-F5344CB8AC3E}">
        <p14:creationId xmlns:p14="http://schemas.microsoft.com/office/powerpoint/2010/main" val="27208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17697</TotalTime>
  <Words>1512</Words>
  <Application>Microsoft Office PowerPoint</Application>
  <PresentationFormat>Widescreen</PresentationFormat>
  <Paragraphs>366</Paragraphs>
  <Slides>39</Slides>
  <Notes>7</Notes>
  <HiddenSlides>1</HiddenSlides>
  <MMClips>10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Equation</vt:lpstr>
      <vt:lpstr>Final Project</vt:lpstr>
      <vt:lpstr>Reminder - Project Model</vt:lpstr>
      <vt:lpstr>Project Goal</vt:lpstr>
      <vt:lpstr>Reminder - Project part 1</vt:lpstr>
      <vt:lpstr>Graphs comprehension end effector sensor - y axis force</vt:lpstr>
      <vt:lpstr>Soft Impedance behavior</vt:lpstr>
      <vt:lpstr>Stiff Impedance behavior</vt:lpstr>
      <vt:lpstr>Part 2 - Our Goal</vt:lpstr>
      <vt:lpstr>Reinforcement Learning approach</vt:lpstr>
      <vt:lpstr>Reinforcement Learning background</vt:lpstr>
      <vt:lpstr>List of common RL algorithms</vt:lpstr>
      <vt:lpstr>Deep Deterministic policy gradient (2014)</vt:lpstr>
      <vt:lpstr>Deep Deterministic policy gradient (2014)</vt:lpstr>
      <vt:lpstr>PowerPoint Presentation</vt:lpstr>
      <vt:lpstr>Robot sensing devices</vt:lpstr>
      <vt:lpstr>Learning properties</vt:lpstr>
      <vt:lpstr>State and Observation</vt:lpstr>
      <vt:lpstr>Exploration Vs Exploitation</vt:lpstr>
      <vt:lpstr>Important Hyper Parameters</vt:lpstr>
      <vt:lpstr>Learning properties - Standard  Reward Definition</vt:lpstr>
      <vt:lpstr>Reward field Visualization</vt:lpstr>
      <vt:lpstr>Robot behavior before learning applies to all cases</vt:lpstr>
      <vt:lpstr>Robot after 200K learning steps standard learning</vt:lpstr>
      <vt:lpstr>Graphic results</vt:lpstr>
      <vt:lpstr>Q value functions</vt:lpstr>
      <vt:lpstr>Actor and Critic performance</vt:lpstr>
      <vt:lpstr>Impedance behavior learning</vt:lpstr>
      <vt:lpstr>Approach 1 main idea</vt:lpstr>
      <vt:lpstr>Approach 1 main idea</vt:lpstr>
      <vt:lpstr>Approach 1 main idea</vt:lpstr>
      <vt:lpstr>Approach 1 performance after 700K steps</vt:lpstr>
      <vt:lpstr>Approach 1 performance</vt:lpstr>
      <vt:lpstr>Forces</vt:lpstr>
      <vt:lpstr>Approach 2 main idea</vt:lpstr>
      <vt:lpstr>Approach 2 performance simple comparison</vt:lpstr>
      <vt:lpstr>Approach 2 performance end effector sensor - y axis force</vt:lpstr>
      <vt:lpstr>Soft impedance behavior</vt:lpstr>
      <vt:lpstr>Summery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פרויקט גמר</dc:title>
  <dc:creator>Nadav Amir</dc:creator>
  <cp:lastModifiedBy>Nadav Amir</cp:lastModifiedBy>
  <cp:revision>247</cp:revision>
  <dcterms:created xsi:type="dcterms:W3CDTF">2020-06-28T06:27:06Z</dcterms:created>
  <dcterms:modified xsi:type="dcterms:W3CDTF">2021-03-27T07:57:59Z</dcterms:modified>
</cp:coreProperties>
</file>